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2"/>
  </p:notesMasterIdLst>
  <p:sldIdLst>
    <p:sldId id="257" r:id="rId2"/>
    <p:sldId id="258" r:id="rId3"/>
    <p:sldId id="261" r:id="rId4"/>
    <p:sldId id="262" r:id="rId5"/>
    <p:sldId id="263" r:id="rId6"/>
    <p:sldId id="281" r:id="rId7"/>
    <p:sldId id="259" r:id="rId8"/>
    <p:sldId id="260"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04" autoAdjust="0"/>
    <p:restoredTop sz="94660"/>
  </p:normalViewPr>
  <p:slideViewPr>
    <p:cSldViewPr snapToGrid="0">
      <p:cViewPr varScale="1">
        <p:scale>
          <a:sx n="73" d="100"/>
          <a:sy n="73" d="100"/>
        </p:scale>
        <p:origin x="70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DFCDF-902D-497C-89BC-97F8A7A4CE48}" type="datetimeFigureOut">
              <a:rPr lang="zh-CN" altLang="en-US" smtClean="0"/>
              <a:t>2016/10/28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E54AE2-B0FF-4681-B300-77AE829AA3DD}" type="slidenum">
              <a:rPr lang="zh-CN" altLang="en-US" smtClean="0"/>
              <a:t>‹#›</a:t>
            </a:fld>
            <a:endParaRPr lang="zh-CN" altLang="en-US"/>
          </a:p>
        </p:txBody>
      </p:sp>
    </p:spTree>
    <p:extLst>
      <p:ext uri="{BB962C8B-B14F-4D97-AF65-F5344CB8AC3E}">
        <p14:creationId xmlns:p14="http://schemas.microsoft.com/office/powerpoint/2010/main" val="1852230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7" Type="http://schemas.microsoft.com/office/2007/relationships/hdphoto" Target="../media/hdphoto1.wdp"/><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1.xml"/><Relationship Id="rId5" Type="http://schemas.openxmlformats.org/officeDocument/2006/relationships/image" Target="../media/image13.emf"/><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1" name="矩形 20"/>
          <p:cNvSpPr/>
          <p:nvPr userDrawn="1"/>
        </p:nvSpPr>
        <p:spPr>
          <a:xfrm>
            <a:off x="-10204" y="-2"/>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userDrawn="1"/>
        </p:nvSpPr>
        <p:spPr>
          <a:xfrm>
            <a:off x="1335881" y="1518972"/>
            <a:ext cx="6472238" cy="646331"/>
          </a:xfrm>
          <a:prstGeom prst="rect">
            <a:avLst/>
          </a:prstGeom>
          <a:noFill/>
        </p:spPr>
        <p:txBody>
          <a:bodyPr wrap="square" rtlCol="0">
            <a:spAutoFit/>
          </a:bodyPr>
          <a:lstStyle/>
          <a:p>
            <a:pPr algn="ctr"/>
            <a:r>
              <a:rPr lang="zh-CN" altLang="en-US" sz="3600" dirty="0">
                <a:solidFill>
                  <a:schemeClr val="bg1"/>
                </a:solidFill>
                <a:latin typeface="方正舒体" panose="02010601030101010101" pitchFamily="2" charset="-122"/>
                <a:ea typeface="方正舒体" panose="02010601030101010101" pitchFamily="2" charset="-122"/>
              </a:rPr>
              <a:t>电子科技协会</a:t>
            </a:r>
            <a:r>
              <a:rPr lang="en-US" altLang="zh-CN" sz="3600" dirty="0">
                <a:solidFill>
                  <a:schemeClr val="bg1"/>
                </a:solidFill>
                <a:latin typeface="方正舒体" panose="02010601030101010101" pitchFamily="2" charset="-122"/>
                <a:ea typeface="方正舒体" panose="02010601030101010101" pitchFamily="2" charset="-122"/>
              </a:rPr>
              <a:t>2016</a:t>
            </a:r>
            <a:r>
              <a:rPr lang="zh-CN" altLang="en-US" sz="3600" dirty="0">
                <a:solidFill>
                  <a:schemeClr val="bg1"/>
                </a:solidFill>
                <a:latin typeface="方正舒体" panose="02010601030101010101" pitchFamily="2" charset="-122"/>
                <a:ea typeface="方正舒体" panose="02010601030101010101" pitchFamily="2" charset="-122"/>
              </a:rPr>
              <a:t>年</a:t>
            </a:r>
            <a:r>
              <a:rPr lang="en-US" altLang="zh-CN" sz="3600" dirty="0">
                <a:solidFill>
                  <a:schemeClr val="bg1"/>
                </a:solidFill>
                <a:latin typeface="方正舒体" panose="02010601030101010101" pitchFamily="2" charset="-122"/>
                <a:ea typeface="方正舒体" panose="02010601030101010101" pitchFamily="2" charset="-122"/>
              </a:rPr>
              <a:t>STM8</a:t>
            </a:r>
            <a:r>
              <a:rPr lang="zh-CN" altLang="en-US" sz="3600" dirty="0">
                <a:solidFill>
                  <a:schemeClr val="bg1"/>
                </a:solidFill>
                <a:latin typeface="方正舒体" panose="02010601030101010101" pitchFamily="2" charset="-122"/>
                <a:ea typeface="方正舒体" panose="02010601030101010101" pitchFamily="2" charset="-122"/>
              </a:rPr>
              <a:t>课程</a:t>
            </a:r>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5447" t="51291" r="46821" b="12910"/>
          <a:stretch/>
        </p:blipFill>
        <p:spPr>
          <a:xfrm>
            <a:off x="-10204" y="-4"/>
            <a:ext cx="9144000" cy="6858002"/>
          </a:xfrm>
          <a:prstGeom prst="rect">
            <a:avLst/>
          </a:prstGeom>
        </p:spPr>
      </p:pic>
      <p:pic>
        <p:nvPicPr>
          <p:cNvPr id="29" name="图片 28"/>
          <p:cNvPicPr>
            <a:picLocks noChangeAspect="1"/>
          </p:cNvPicPr>
          <p:nvPr userDrawn="1"/>
        </p:nvPicPr>
        <p:blipFill>
          <a:blip r:embed="rId3"/>
          <a:stretch>
            <a:fillRect/>
          </a:stretch>
        </p:blipFill>
        <p:spPr>
          <a:xfrm>
            <a:off x="1335881" y="194578"/>
            <a:ext cx="6472238" cy="6468841"/>
          </a:xfrm>
          <a:prstGeom prst="rect">
            <a:avLst/>
          </a:prstGeom>
          <a:noFill/>
          <a:ln>
            <a:noFill/>
          </a:ln>
          <a:effectLst/>
        </p:spPr>
      </p:pic>
      <p:grpSp>
        <p:nvGrpSpPr>
          <p:cNvPr id="14" name="组合 13"/>
          <p:cNvGrpSpPr/>
          <p:nvPr userDrawn="1"/>
        </p:nvGrpSpPr>
        <p:grpSpPr>
          <a:xfrm>
            <a:off x="-1105319" y="1127741"/>
            <a:ext cx="1105319" cy="1066784"/>
            <a:chOff x="6378110" y="3697283"/>
            <a:chExt cx="1105319" cy="1066784"/>
          </a:xfrm>
        </p:grpSpPr>
        <p:pic>
          <p:nvPicPr>
            <p:cNvPr id="15" name="图片 14"/>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06630" y="3697283"/>
              <a:ext cx="648280" cy="758486"/>
            </a:xfrm>
            <a:prstGeom prst="rect">
              <a:avLst/>
            </a:prstGeom>
            <a:effectLst>
              <a:glow rad="635000">
                <a:srgbClr val="00FFFF">
                  <a:alpha val="7000"/>
                </a:srgbClr>
              </a:glow>
            </a:effectLst>
          </p:spPr>
        </p:pic>
        <p:sp>
          <p:nvSpPr>
            <p:cNvPr id="16" name="文本框 15"/>
            <p:cNvSpPr txBox="1"/>
            <p:nvPr/>
          </p:nvSpPr>
          <p:spPr>
            <a:xfrm>
              <a:off x="6378110" y="4487068"/>
              <a:ext cx="1105319" cy="276999"/>
            </a:xfrm>
            <a:prstGeom prst="rect">
              <a:avLst/>
            </a:prstGeom>
            <a:noFill/>
          </p:spPr>
          <p:txBody>
            <a:bodyPr wrap="square" rtlCol="0">
              <a:spAutoFit/>
            </a:bodyPr>
            <a:lstStyle/>
            <a:p>
              <a:r>
                <a:rPr lang="zh-CN" altLang="en-US" sz="1200" dirty="0">
                  <a:solidFill>
                    <a:schemeClr val="bg1">
                      <a:lumMod val="75000"/>
                    </a:schemeClr>
                  </a:solidFill>
                  <a:latin typeface="华文行楷" panose="02010800040101010101" pitchFamily="2" charset="-122"/>
                  <a:ea typeface="华文行楷" panose="02010800040101010101" pitchFamily="2" charset="-122"/>
                </a:rPr>
                <a:t>电子科技协会</a:t>
              </a:r>
            </a:p>
          </p:txBody>
        </p:sp>
      </p:grpSp>
      <p:sp>
        <p:nvSpPr>
          <p:cNvPr id="2" name="Title 1"/>
          <p:cNvSpPr>
            <a:spLocks noGrp="1"/>
          </p:cNvSpPr>
          <p:nvPr userDrawn="1">
            <p:ph type="ctrTitle"/>
          </p:nvPr>
        </p:nvSpPr>
        <p:spPr>
          <a:xfrm>
            <a:off x="2371725" y="2826543"/>
            <a:ext cx="4400550" cy="1204913"/>
          </a:xfrm>
        </p:spPr>
        <p:txBody>
          <a:bodyPr anchor="b"/>
          <a:lstStyle>
            <a:lvl1pPr algn="ctr">
              <a:defRPr sz="6000">
                <a:latin typeface="华文行楷" panose="02010800040101010101" pitchFamily="2" charset="-122"/>
                <a:ea typeface="华文行楷" panose="02010800040101010101" pitchFamily="2" charset="-122"/>
              </a:defRPr>
            </a:lvl1pPr>
          </a:lstStyle>
          <a:p>
            <a:r>
              <a:rPr lang="zh-CN" altLang="en-US" dirty="0"/>
              <a:t>单击此处编辑母版标题样式</a:t>
            </a:r>
            <a:endParaRPr lang="en-US" dirty="0"/>
          </a:p>
        </p:txBody>
      </p:sp>
      <p:pic>
        <p:nvPicPr>
          <p:cNvPr id="30" name="图片 29"/>
          <p:cNvPicPr>
            <a:picLocks noChangeAspect="1"/>
          </p:cNvPicPr>
          <p:nvPr userDrawn="1"/>
        </p:nvPicPr>
        <p:blipFill>
          <a:blip r:embed="rId3"/>
          <a:stretch>
            <a:fillRect/>
          </a:stretch>
        </p:blipFill>
        <p:spPr>
          <a:xfrm rot="2700000">
            <a:off x="-3246323" y="194580"/>
            <a:ext cx="6472238" cy="6468841"/>
          </a:xfrm>
          <a:prstGeom prst="rect">
            <a:avLst/>
          </a:prstGeom>
          <a:noFill/>
          <a:ln>
            <a:noFill/>
          </a:ln>
          <a:effectLst/>
        </p:spPr>
      </p:pic>
      <p:sp>
        <p:nvSpPr>
          <p:cNvPr id="3" name="Subtitle 2"/>
          <p:cNvSpPr>
            <a:spLocks noGrp="1"/>
          </p:cNvSpPr>
          <p:nvPr userDrawn="1">
            <p:ph type="subTitle" idx="1"/>
          </p:nvPr>
        </p:nvSpPr>
        <p:spPr>
          <a:xfrm>
            <a:off x="2600325" y="2194525"/>
            <a:ext cx="3943350" cy="819150"/>
          </a:xfrm>
        </p:spPr>
        <p:txBody>
          <a:bodyPr>
            <a:noAutofit/>
          </a:bodyPr>
          <a:lstStyle>
            <a:lvl1pPr marL="0" indent="0" algn="ctr">
              <a:buNone/>
              <a:defRPr sz="3600">
                <a:latin typeface="华文行楷" panose="02010800040101010101" pitchFamily="2" charset="-122"/>
                <a:ea typeface="华文行楷" panose="0201080004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endParaRPr lang="en-US" dirty="0"/>
          </a:p>
        </p:txBody>
      </p:sp>
      <p:pic>
        <p:nvPicPr>
          <p:cNvPr id="17" name="图片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561796" y="0"/>
            <a:ext cx="784862" cy="622098"/>
          </a:xfrm>
          <a:prstGeom prst="rect">
            <a:avLst/>
          </a:prstGeom>
        </p:spPr>
      </p:pic>
      <p:pic>
        <p:nvPicPr>
          <p:cNvPr id="5" name="图片 4"/>
          <p:cNvPicPr>
            <a:picLocks noChangeAspect="1"/>
          </p:cNvPicPr>
          <p:nvPr userDrawn="1"/>
        </p:nvPicPr>
        <p:blipFill>
          <a:blip r:embed="rId6" cstate="print">
            <a:lum bright="70000" contrast="-70000"/>
            <a:extLst>
              <a:ext uri="{BEBA8EAE-BF5A-486C-A8C5-ECC9F3942E4B}">
                <a14:imgProps xmlns:a14="http://schemas.microsoft.com/office/drawing/2010/main">
                  <a14:imgLayer r:embed="rId7">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71152" y="636077"/>
            <a:ext cx="566150" cy="662366"/>
          </a:xfrm>
          <a:prstGeom prst="rect">
            <a:avLst/>
          </a:prstGeom>
          <a:effectLst>
            <a:glow rad="444500">
              <a:srgbClr val="0000FF">
                <a:alpha val="19000"/>
              </a:srgbClr>
            </a:glow>
          </a:effectLst>
        </p:spPr>
      </p:pic>
    </p:spTree>
    <p:extLst>
      <p:ext uri="{BB962C8B-B14F-4D97-AF65-F5344CB8AC3E}">
        <p14:creationId xmlns:p14="http://schemas.microsoft.com/office/powerpoint/2010/main" val="298597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5000" fill="hold" nodeType="withEffect">
                                  <p:stCondLst>
                                    <p:cond delay="0"/>
                                  </p:stCondLst>
                                  <p:childTnLst>
                                    <p:animRot by="120000">
                                      <p:cBhvr>
                                        <p:cTn id="6" dur="100" fill="hold">
                                          <p:stCondLst>
                                            <p:cond delay="0"/>
                                          </p:stCondLst>
                                        </p:cTn>
                                        <p:tgtEl>
                                          <p:spTgt spid="14"/>
                                        </p:tgtEl>
                                        <p:attrNameLst>
                                          <p:attrName>r</p:attrName>
                                        </p:attrNameLst>
                                      </p:cBhvr>
                                    </p:animRot>
                                    <p:animRot by="-240000">
                                      <p:cBhvr>
                                        <p:cTn id="7" dur="200" fill="hold">
                                          <p:stCondLst>
                                            <p:cond delay="200"/>
                                          </p:stCondLst>
                                        </p:cTn>
                                        <p:tgtEl>
                                          <p:spTgt spid="14"/>
                                        </p:tgtEl>
                                        <p:attrNameLst>
                                          <p:attrName>r</p:attrName>
                                        </p:attrNameLst>
                                      </p:cBhvr>
                                    </p:animRot>
                                    <p:animRot by="240000">
                                      <p:cBhvr>
                                        <p:cTn id="8" dur="200" fill="hold">
                                          <p:stCondLst>
                                            <p:cond delay="400"/>
                                          </p:stCondLst>
                                        </p:cTn>
                                        <p:tgtEl>
                                          <p:spTgt spid="14"/>
                                        </p:tgtEl>
                                        <p:attrNameLst>
                                          <p:attrName>r</p:attrName>
                                        </p:attrNameLst>
                                      </p:cBhvr>
                                    </p:animRot>
                                    <p:animRot by="-240000">
                                      <p:cBhvr>
                                        <p:cTn id="9" dur="200" fill="hold">
                                          <p:stCondLst>
                                            <p:cond delay="600"/>
                                          </p:stCondLst>
                                        </p:cTn>
                                        <p:tgtEl>
                                          <p:spTgt spid="14"/>
                                        </p:tgtEl>
                                        <p:attrNameLst>
                                          <p:attrName>r</p:attrName>
                                        </p:attrNameLst>
                                      </p:cBhvr>
                                    </p:animRot>
                                    <p:animRot by="120000">
                                      <p:cBhvr>
                                        <p:cTn id="10" dur="200" fill="hold">
                                          <p:stCondLst>
                                            <p:cond delay="800"/>
                                          </p:stCondLst>
                                        </p:cTn>
                                        <p:tgtEl>
                                          <p:spTgt spid="14"/>
                                        </p:tgtEl>
                                        <p:attrNameLst>
                                          <p:attrName>r</p:attrName>
                                        </p:attrNameLst>
                                      </p:cBhvr>
                                    </p:animRot>
                                  </p:childTnLst>
                                </p:cTn>
                              </p:par>
                              <p:par>
                                <p:cTn id="11" presetID="22" presetClass="entr" presetSubtype="8" fill="hold" grpId="0" nodeType="withEffect">
                                  <p:stCondLst>
                                    <p:cond delay="150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1750"/>
                                        <p:tgtEl>
                                          <p:spTgt spid="7"/>
                                        </p:tgtEl>
                                      </p:cBhvr>
                                    </p:animEffect>
                                  </p:childTnLst>
                                </p:cTn>
                              </p:par>
                              <p:par>
                                <p:cTn id="14" presetID="43" presetClass="path" presetSubtype="0" accel="50000" decel="50000" fill="hold" nodeType="withEffect">
                                  <p:stCondLst>
                                    <p:cond delay="0"/>
                                  </p:stCondLst>
                                  <p:childTnLst>
                                    <p:animMotion origin="layout" path="M -0.00243 3.7037E-7 L 0.475 3.7037E-7 C 0.68941 3.7037E-7 0.95625 0.02176 0.95625 -0.01088 C 0.95625 -0.03495 0.95313 -0.12176 0.95313 -0.14537 " pathEditMode="relative" rAng="0" ptsTypes="AAAA">
                                      <p:cBhvr>
                                        <p:cTn id="15" dur="4750" fill="hold"/>
                                        <p:tgtEl>
                                          <p:spTgt spid="14"/>
                                        </p:tgtEl>
                                        <p:attrNameLst>
                                          <p:attrName>ppt_x</p:attrName>
                                          <p:attrName>ppt_y</p:attrName>
                                        </p:attrNameLst>
                                      </p:cBhvr>
                                      <p:rCtr x="47934" y="-6921"/>
                                    </p:animMotion>
                                  </p:childTnLst>
                                </p:cTn>
                              </p:par>
                            </p:childTnLst>
                          </p:cTn>
                        </p:par>
                        <p:par>
                          <p:cTn id="16" fill="hold">
                            <p:stCondLst>
                              <p:cond delay="5000"/>
                            </p:stCondLst>
                            <p:childTnLst>
                              <p:par>
                                <p:cTn id="17" presetID="13" presetClass="entr" presetSubtype="32"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plus(out)">
                                      <p:cBhvr>
                                        <p:cTn id="19" dur="2000"/>
                                        <p:tgtEl>
                                          <p:spTgt spid="9"/>
                                        </p:tgtEl>
                                      </p:cBhvr>
                                    </p:animEffect>
                                  </p:childTnLst>
                                </p:cTn>
                              </p:par>
                              <p:par>
                                <p:cTn id="20" presetID="1"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par>
                                <p:cTn id="22" presetID="21" presetClass="entr" presetSubtype="1"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heel(1)">
                                      <p:cBhvr>
                                        <p:cTn id="24" dur="3000"/>
                                        <p:tgtEl>
                                          <p:spTgt spid="29"/>
                                        </p:tgtEl>
                                      </p:cBhvr>
                                    </p:animEffect>
                                  </p:childTnLst>
                                </p:cTn>
                              </p:par>
                              <p:par>
                                <p:cTn id="25" presetID="32" presetClass="emph" presetSubtype="0" repeatCount="indefinite" fill="hold" nodeType="withEffect">
                                  <p:stCondLst>
                                    <p:cond delay="0"/>
                                  </p:stCondLst>
                                  <p:childTnLst>
                                    <p:animRot by="120000">
                                      <p:cBhvr>
                                        <p:cTn id="26" dur="50" fill="hold">
                                          <p:stCondLst>
                                            <p:cond delay="0"/>
                                          </p:stCondLst>
                                        </p:cTn>
                                        <p:tgtEl>
                                          <p:spTgt spid="17"/>
                                        </p:tgtEl>
                                        <p:attrNameLst>
                                          <p:attrName>r</p:attrName>
                                        </p:attrNameLst>
                                      </p:cBhvr>
                                    </p:animRot>
                                    <p:animRot by="-240000">
                                      <p:cBhvr>
                                        <p:cTn id="27" dur="100" fill="hold">
                                          <p:stCondLst>
                                            <p:cond delay="100"/>
                                          </p:stCondLst>
                                        </p:cTn>
                                        <p:tgtEl>
                                          <p:spTgt spid="17"/>
                                        </p:tgtEl>
                                        <p:attrNameLst>
                                          <p:attrName>r</p:attrName>
                                        </p:attrNameLst>
                                      </p:cBhvr>
                                    </p:animRot>
                                    <p:animRot by="240000">
                                      <p:cBhvr>
                                        <p:cTn id="28" dur="100" fill="hold">
                                          <p:stCondLst>
                                            <p:cond delay="200"/>
                                          </p:stCondLst>
                                        </p:cTn>
                                        <p:tgtEl>
                                          <p:spTgt spid="17"/>
                                        </p:tgtEl>
                                        <p:attrNameLst>
                                          <p:attrName>r</p:attrName>
                                        </p:attrNameLst>
                                      </p:cBhvr>
                                    </p:animRot>
                                    <p:animRot by="-240000">
                                      <p:cBhvr>
                                        <p:cTn id="29" dur="100" fill="hold">
                                          <p:stCondLst>
                                            <p:cond delay="300"/>
                                          </p:stCondLst>
                                        </p:cTn>
                                        <p:tgtEl>
                                          <p:spTgt spid="17"/>
                                        </p:tgtEl>
                                        <p:attrNameLst>
                                          <p:attrName>r</p:attrName>
                                        </p:attrNameLst>
                                      </p:cBhvr>
                                    </p:animRot>
                                    <p:animRot by="120000">
                                      <p:cBhvr>
                                        <p:cTn id="30" dur="100" fill="hold">
                                          <p:stCondLst>
                                            <p:cond delay="400"/>
                                          </p:stCondLst>
                                        </p:cTn>
                                        <p:tgtEl>
                                          <p:spTgt spid="17"/>
                                        </p:tgtEl>
                                        <p:attrNameLst>
                                          <p:attrName>r</p:attrName>
                                        </p:attrNameLst>
                                      </p:cBhvr>
                                    </p:animRo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3" presetClass="path" presetSubtype="0" fill="hold" nodeType="withEffect">
                                  <p:stCondLst>
                                    <p:cond delay="0"/>
                                  </p:stCondLst>
                                  <p:childTnLst>
                                    <p:animMotion origin="layout" path="M -0.04202 -0.05578 L 0.26354 0.35209 L -0.04202 0.76019 L -0.34757 0.35209 L -0.04202 -0.05578 Z " pathEditMode="relative" rAng="5400000" ptsTypes="AAAAA">
                                      <p:cBhvr>
                                        <p:cTn id="34" dur="3000" fill="hold"/>
                                        <p:tgtEl>
                                          <p:spTgt spid="5"/>
                                        </p:tgtEl>
                                        <p:attrNameLst>
                                          <p:attrName>ppt_x</p:attrName>
                                          <p:attrName>ppt_y</p:attrName>
                                        </p:attrNameLst>
                                      </p:cBhvr>
                                      <p:rCtr x="0" y="40787"/>
                                    </p:animMotion>
                                  </p:childTnLst>
                                </p:cTn>
                              </p:par>
                              <p:par>
                                <p:cTn id="35" presetID="3" presetClass="path" presetSubtype="0" fill="hold" nodeType="withEffect">
                                  <p:stCondLst>
                                    <p:cond delay="0"/>
                                  </p:stCondLst>
                                  <p:childTnLst>
                                    <p:animMotion origin="layout" path="M -0.03993 0.1206 L 0.26736 0.5375 L -0.03993 0.95486 L -0.34722 0.5375 L -0.03993 0.1206 Z " pathEditMode="relative" rAng="5400000" ptsTypes="AAAAA">
                                      <p:cBhvr>
                                        <p:cTn id="36" dur="3000" fill="hold"/>
                                        <p:tgtEl>
                                          <p:spTgt spid="17"/>
                                        </p:tgtEl>
                                        <p:attrNameLst>
                                          <p:attrName>ppt_x</p:attrName>
                                          <p:attrName>ppt_y</p:attrName>
                                        </p:attrNameLst>
                                      </p:cBhvr>
                                      <p:rCtr x="0" y="41713"/>
                                    </p:animMotion>
                                  </p:childTnLst>
                                </p:cTn>
                              </p:par>
                              <p:par>
                                <p:cTn id="37" presetID="42" presetClass="entr" presetSubtype="0" fill="hold" grpId="0" nodeType="withEffect">
                                  <p:stCondLst>
                                    <p:cond delay="1900"/>
                                  </p:stCondLst>
                                  <p:childTnLst>
                                    <p:set>
                                      <p:cBhvr>
                                        <p:cTn id="38" dur="1" fill="hold">
                                          <p:stCondLst>
                                            <p:cond delay="0"/>
                                          </p:stCondLst>
                                        </p:cTn>
                                        <p:tgtEl>
                                          <p:spTgt spid="3">
                                            <p:txEl>
                                              <p:pRg st="0" end="0"/>
                                            </p:txEl>
                                          </p:spTgt>
                                        </p:tgtEl>
                                        <p:attrNameLst>
                                          <p:attrName>style.visibility</p:attrName>
                                        </p:attrNameLst>
                                      </p:cBhvr>
                                      <p:to>
                                        <p:strVal val="visible"/>
                                      </p:to>
                                    </p:set>
                                    <p:animEffect transition="in" filter="fade">
                                      <p:cBhvr>
                                        <p:cTn id="39" dur="1000"/>
                                        <p:tgtEl>
                                          <p:spTgt spid="3">
                                            <p:txEl>
                                              <p:pRg st="0" end="0"/>
                                            </p:txEl>
                                          </p:spTgt>
                                        </p:tgtEl>
                                      </p:cBhvr>
                                    </p:animEffect>
                                    <p:anim calcmode="lin" valueType="num">
                                      <p:cBhvr>
                                        <p:cTn id="4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300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1000"/>
                                        <p:tgtEl>
                                          <p:spTgt spid="2"/>
                                        </p:tgtEl>
                                      </p:cBhvr>
                                    </p:animEffect>
                                    <p:anim calcmode="lin" valueType="num">
                                      <p:cBhvr>
                                        <p:cTn id="45" dur="1000" fill="hold"/>
                                        <p:tgtEl>
                                          <p:spTgt spid="2"/>
                                        </p:tgtEl>
                                        <p:attrNameLst>
                                          <p:attrName>ppt_x</p:attrName>
                                        </p:attrNameLst>
                                      </p:cBhvr>
                                      <p:tavLst>
                                        <p:tav tm="0">
                                          <p:val>
                                            <p:strVal val="#ppt_x"/>
                                          </p:val>
                                        </p:tav>
                                        <p:tav tm="100000">
                                          <p:val>
                                            <p:strVal val="#ppt_x"/>
                                          </p:val>
                                        </p:tav>
                                      </p:tavLst>
                                    </p:anim>
                                    <p:anim calcmode="lin" valueType="num">
                                      <p:cBhvr>
                                        <p:cTn id="4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35" presetClass="path" presetSubtype="0" accel="50000" decel="50000" fill="hold" nodeType="clickEffect">
                                  <p:stCondLst>
                                    <p:cond delay="0"/>
                                  </p:stCondLst>
                                  <p:childTnLst>
                                    <p:animMotion origin="layout" path="M 0 0 L -0.88038 0 " pathEditMode="relative" rAng="0" ptsTypes="AA">
                                      <p:cBhvr>
                                        <p:cTn id="50" dur="2000" fill="hold"/>
                                        <p:tgtEl>
                                          <p:spTgt spid="29"/>
                                        </p:tgtEl>
                                        <p:attrNameLst>
                                          <p:attrName>ppt_x</p:attrName>
                                          <p:attrName>ppt_y</p:attrName>
                                        </p:attrNameLst>
                                      </p:cBhvr>
                                      <p:rCtr x="-44028" y="0"/>
                                    </p:animMotion>
                                  </p:childTnLst>
                                </p:cTn>
                              </p:par>
                              <p:par>
                                <p:cTn id="51" presetID="8" presetClass="emph" presetSubtype="0" fill="hold" nodeType="withEffect">
                                  <p:stCondLst>
                                    <p:cond delay="0"/>
                                  </p:stCondLst>
                                  <p:childTnLst>
                                    <p:animRot by="5400000">
                                      <p:cBhvr>
                                        <p:cTn id="52" dur="2000" fill="hold"/>
                                        <p:tgtEl>
                                          <p:spTgt spid="29"/>
                                        </p:tgtEl>
                                        <p:attrNameLst>
                                          <p:attrName>r</p:attrName>
                                        </p:attrNameLst>
                                      </p:cBhvr>
                                    </p:animRot>
                                  </p:childTnLst>
                                </p:cTn>
                              </p:par>
                              <p:par>
                                <p:cTn id="53" presetID="49" presetClass="exit" presetSubtype="0" accel="100000" fill="hold" grpId="1" nodeType="withEffect">
                                  <p:stCondLst>
                                    <p:cond delay="0"/>
                                  </p:stCondLst>
                                  <p:childTnLst>
                                    <p:anim calcmode="lin" valueType="num">
                                      <p:cBhvr>
                                        <p:cTn id="54" dur="1500"/>
                                        <p:tgtEl>
                                          <p:spTgt spid="3">
                                            <p:txEl>
                                              <p:pRg st="0" end="0"/>
                                            </p:txEl>
                                          </p:spTgt>
                                        </p:tgtEl>
                                        <p:attrNameLst>
                                          <p:attrName>ppt_w</p:attrName>
                                        </p:attrNameLst>
                                      </p:cBhvr>
                                      <p:tavLst>
                                        <p:tav tm="0">
                                          <p:val>
                                            <p:strVal val="ppt_w"/>
                                          </p:val>
                                        </p:tav>
                                        <p:tav tm="100000">
                                          <p:val>
                                            <p:fltVal val="0"/>
                                          </p:val>
                                        </p:tav>
                                      </p:tavLst>
                                    </p:anim>
                                    <p:anim calcmode="lin" valueType="num">
                                      <p:cBhvr>
                                        <p:cTn id="55" dur="1500"/>
                                        <p:tgtEl>
                                          <p:spTgt spid="3">
                                            <p:txEl>
                                              <p:pRg st="0" end="0"/>
                                            </p:txEl>
                                          </p:spTgt>
                                        </p:tgtEl>
                                        <p:attrNameLst>
                                          <p:attrName>ppt_h</p:attrName>
                                        </p:attrNameLst>
                                      </p:cBhvr>
                                      <p:tavLst>
                                        <p:tav tm="0">
                                          <p:val>
                                            <p:strVal val="ppt_h"/>
                                          </p:val>
                                        </p:tav>
                                        <p:tav tm="100000">
                                          <p:val>
                                            <p:fltVal val="0"/>
                                          </p:val>
                                        </p:tav>
                                      </p:tavLst>
                                    </p:anim>
                                    <p:anim calcmode="lin" valueType="num">
                                      <p:cBhvr>
                                        <p:cTn id="56" dur="1500"/>
                                        <p:tgtEl>
                                          <p:spTgt spid="3">
                                            <p:txEl>
                                              <p:pRg st="0" end="0"/>
                                            </p:txEl>
                                          </p:spTgt>
                                        </p:tgtEl>
                                        <p:attrNameLst>
                                          <p:attrName>style.rotation</p:attrName>
                                        </p:attrNameLst>
                                      </p:cBhvr>
                                      <p:tavLst>
                                        <p:tav tm="0">
                                          <p:val>
                                            <p:fltVal val="0"/>
                                          </p:val>
                                        </p:tav>
                                        <p:tav tm="100000">
                                          <p:val>
                                            <p:fltVal val="360"/>
                                          </p:val>
                                        </p:tav>
                                      </p:tavLst>
                                    </p:anim>
                                    <p:animEffect transition="out" filter="fade">
                                      <p:cBhvr>
                                        <p:cTn id="57" dur="1500"/>
                                        <p:tgtEl>
                                          <p:spTgt spid="3">
                                            <p:txEl>
                                              <p:pRg st="0" end="0"/>
                                            </p:txEl>
                                          </p:spTgt>
                                        </p:tgtEl>
                                      </p:cBhvr>
                                    </p:animEffect>
                                    <p:set>
                                      <p:cBhvr>
                                        <p:cTn id="58" dur="1" fill="hold">
                                          <p:stCondLst>
                                            <p:cond delay="1499"/>
                                          </p:stCondLst>
                                        </p:cTn>
                                        <p:tgtEl>
                                          <p:spTgt spid="3">
                                            <p:txEl>
                                              <p:pRg st="0" end="0"/>
                                            </p:txEl>
                                          </p:spTgt>
                                        </p:tgtEl>
                                        <p:attrNameLst>
                                          <p:attrName>style.visibility</p:attrName>
                                        </p:attrNameLst>
                                      </p:cBhvr>
                                      <p:to>
                                        <p:strVal val="hidden"/>
                                      </p:to>
                                    </p:set>
                                  </p:childTnLst>
                                </p:cTn>
                              </p:par>
                              <p:par>
                                <p:cTn id="59" presetID="49" presetClass="exit" presetSubtype="0" accel="100000" fill="hold" grpId="1" nodeType="withEffect">
                                  <p:stCondLst>
                                    <p:cond delay="0"/>
                                  </p:stCondLst>
                                  <p:childTnLst>
                                    <p:anim calcmode="lin" valueType="num">
                                      <p:cBhvr>
                                        <p:cTn id="60" dur="1500"/>
                                        <p:tgtEl>
                                          <p:spTgt spid="2"/>
                                        </p:tgtEl>
                                        <p:attrNameLst>
                                          <p:attrName>ppt_w</p:attrName>
                                        </p:attrNameLst>
                                      </p:cBhvr>
                                      <p:tavLst>
                                        <p:tav tm="0">
                                          <p:val>
                                            <p:strVal val="ppt_w"/>
                                          </p:val>
                                        </p:tav>
                                        <p:tav tm="100000">
                                          <p:val>
                                            <p:fltVal val="0"/>
                                          </p:val>
                                        </p:tav>
                                      </p:tavLst>
                                    </p:anim>
                                    <p:anim calcmode="lin" valueType="num">
                                      <p:cBhvr>
                                        <p:cTn id="61" dur="1500"/>
                                        <p:tgtEl>
                                          <p:spTgt spid="2"/>
                                        </p:tgtEl>
                                        <p:attrNameLst>
                                          <p:attrName>ppt_h</p:attrName>
                                        </p:attrNameLst>
                                      </p:cBhvr>
                                      <p:tavLst>
                                        <p:tav tm="0">
                                          <p:val>
                                            <p:strVal val="ppt_h"/>
                                          </p:val>
                                        </p:tav>
                                        <p:tav tm="100000">
                                          <p:val>
                                            <p:fltVal val="0"/>
                                          </p:val>
                                        </p:tav>
                                      </p:tavLst>
                                    </p:anim>
                                    <p:anim calcmode="lin" valueType="num">
                                      <p:cBhvr>
                                        <p:cTn id="62" dur="1500"/>
                                        <p:tgtEl>
                                          <p:spTgt spid="2"/>
                                        </p:tgtEl>
                                        <p:attrNameLst>
                                          <p:attrName>style.rotation</p:attrName>
                                        </p:attrNameLst>
                                      </p:cBhvr>
                                      <p:tavLst>
                                        <p:tav tm="0">
                                          <p:val>
                                            <p:fltVal val="0"/>
                                          </p:val>
                                        </p:tav>
                                        <p:tav tm="100000">
                                          <p:val>
                                            <p:fltVal val="360"/>
                                          </p:val>
                                        </p:tav>
                                      </p:tavLst>
                                    </p:anim>
                                    <p:animEffect transition="out" filter="fade">
                                      <p:cBhvr>
                                        <p:cTn id="63" dur="1500"/>
                                        <p:tgtEl>
                                          <p:spTgt spid="2"/>
                                        </p:tgtEl>
                                      </p:cBhvr>
                                    </p:animEffect>
                                    <p:set>
                                      <p:cBhvr>
                                        <p:cTn id="64" dur="1" fill="hold">
                                          <p:stCondLst>
                                            <p:cond delay="1499"/>
                                          </p:stCondLst>
                                        </p:cTn>
                                        <p:tgtEl>
                                          <p:spTgt spid="2"/>
                                        </p:tgtEl>
                                        <p:attrNameLst>
                                          <p:attrName>style.visibility</p:attrName>
                                        </p:attrNameLst>
                                      </p:cBhvr>
                                      <p:to>
                                        <p:strVal val="hidden"/>
                                      </p:to>
                                    </p:set>
                                  </p:childTnLst>
                                </p:cTn>
                              </p:par>
                              <p:par>
                                <p:cTn id="65" presetID="35" presetClass="path" presetSubtype="0" accel="50000" decel="50000" fill="hold" grpId="2" nodeType="withEffect">
                                  <p:stCondLst>
                                    <p:cond delay="0"/>
                                  </p:stCondLst>
                                  <p:childTnLst>
                                    <p:animMotion origin="layout" path="M 0 -1.11111E-6 L -0.64601 -1.11111E-6 " pathEditMode="relative" rAng="0" ptsTypes="AA">
                                      <p:cBhvr>
                                        <p:cTn id="66" dur="2000" fill="hold"/>
                                        <p:tgtEl>
                                          <p:spTgt spid="3">
                                            <p:txEl>
                                              <p:pRg st="0" end="0"/>
                                            </p:txEl>
                                          </p:spTgt>
                                        </p:tgtEl>
                                        <p:attrNameLst>
                                          <p:attrName>ppt_x</p:attrName>
                                          <p:attrName>ppt_y</p:attrName>
                                        </p:attrNameLst>
                                      </p:cBhvr>
                                      <p:rCtr x="-32309" y="0"/>
                                    </p:animMotion>
                                  </p:childTnLst>
                                </p:cTn>
                              </p:par>
                              <p:par>
                                <p:cTn id="67" presetID="35" presetClass="path" presetSubtype="0" accel="50000" decel="50000" fill="hold" grpId="2" nodeType="withEffect">
                                  <p:stCondLst>
                                    <p:cond delay="0"/>
                                  </p:stCondLst>
                                  <p:childTnLst>
                                    <p:animMotion origin="layout" path="M 0 1.48148E-6 L -0.64601 1.48148E-6 " pathEditMode="relative" rAng="0" ptsTypes="AA">
                                      <p:cBhvr>
                                        <p:cTn id="68" dur="2000" fill="hold"/>
                                        <p:tgtEl>
                                          <p:spTgt spid="2"/>
                                        </p:tgtEl>
                                        <p:attrNameLst>
                                          <p:attrName>ppt_x</p:attrName>
                                          <p:attrName>ppt_y</p:attrName>
                                        </p:attrNameLst>
                                      </p:cBhvr>
                                      <p:rCtr x="-32309" y="0"/>
                                    </p:animMotion>
                                  </p:childTnLst>
                                </p:cTn>
                              </p:par>
                              <p:par>
                                <p:cTn id="69" presetID="1" presetClass="exit" presetSubtype="0" fill="hold" nodeType="withEffect">
                                  <p:stCondLst>
                                    <p:cond delay="1000"/>
                                  </p:stCondLst>
                                  <p:childTnLst>
                                    <p:set>
                                      <p:cBhvr>
                                        <p:cTn id="70" dur="1" fill="hold">
                                          <p:stCondLst>
                                            <p:cond delay="0"/>
                                          </p:stCondLst>
                                        </p:cTn>
                                        <p:tgtEl>
                                          <p:spTgt spid="29"/>
                                        </p:tgtEl>
                                        <p:attrNameLst>
                                          <p:attrName>style.visibility</p:attrName>
                                        </p:attrNameLst>
                                      </p:cBhvr>
                                      <p:to>
                                        <p:strVal val="hidden"/>
                                      </p:to>
                                    </p:set>
                                  </p:childTnLst>
                                </p:cTn>
                              </p:par>
                              <p:par>
                                <p:cTn id="71" presetID="1" presetClass="entr" presetSubtype="0" fill="hold" nodeType="withEffect">
                                  <p:stCondLst>
                                    <p:cond delay="1000"/>
                                  </p:stCondLst>
                                  <p:childTnLst>
                                    <p:set>
                                      <p:cBhvr>
                                        <p:cTn id="72" dur="1" fill="hold">
                                          <p:stCondLst>
                                            <p:cond delay="0"/>
                                          </p:stCondLst>
                                        </p:cTn>
                                        <p:tgtEl>
                                          <p:spTgt spid="30"/>
                                        </p:tgtEl>
                                        <p:attrNameLst>
                                          <p:attrName>style.visibility</p:attrName>
                                        </p:attrNameLst>
                                      </p:cBhvr>
                                      <p:to>
                                        <p:strVal val="visible"/>
                                      </p:to>
                                    </p:set>
                                  </p:childTnLst>
                                </p:cTn>
                              </p:par>
                            </p:childTnLst>
                          </p:cTn>
                        </p:par>
                        <p:par>
                          <p:cTn id="73" fill="hold">
                            <p:stCondLst>
                              <p:cond delay="2000"/>
                            </p:stCondLst>
                            <p:childTnLst>
                              <p:par>
                                <p:cTn id="74" presetID="52" presetClass="exit" presetSubtype="0" fill="hold" nodeType="afterEffect">
                                  <p:stCondLst>
                                    <p:cond delay="0"/>
                                  </p:stCondLst>
                                  <p:childTnLst>
                                    <p:animScale>
                                      <p:cBhvr>
                                        <p:cTn id="75" dur="1000" accel="50000">
                                          <p:stCondLst>
                                            <p:cond delay="0"/>
                                          </p:stCondLst>
                                        </p:cTn>
                                        <p:tgtEl>
                                          <p:spTgt spid="17"/>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76" dur="1000" accel="50000">
                                          <p:stCondLst>
                                            <p:cond delay="0"/>
                                          </p:stCondLst>
                                        </p:cTn>
                                        <p:tgtEl>
                                          <p:spTgt spid="17"/>
                                        </p:tgtEl>
                                        <p:attrNameLst>
                                          <p:attrName>ppt_x</p:attrName>
                                          <p:attrName>ppt_y</p:attrName>
                                        </p:attrNameLst>
                                      </p:cBhvr>
                                    </p:animMotion>
                                    <p:animEffect transition="out" filter="fade">
                                      <p:cBhvr>
                                        <p:cTn id="77" dur="1000"/>
                                        <p:tgtEl>
                                          <p:spTgt spid="17"/>
                                        </p:tgtEl>
                                      </p:cBhvr>
                                    </p:animEffect>
                                    <p:set>
                                      <p:cBhvr>
                                        <p:cTn id="78" dur="1" fill="hold">
                                          <p:stCondLst>
                                            <p:cond delay="999"/>
                                          </p:stCondLst>
                                        </p:cTn>
                                        <p:tgtEl>
                                          <p:spTgt spid="17"/>
                                        </p:tgtEl>
                                        <p:attrNameLst>
                                          <p:attrName>style.visibility</p:attrName>
                                        </p:attrNameLst>
                                      </p:cBhvr>
                                      <p:to>
                                        <p:strVal val="hidden"/>
                                      </p:to>
                                    </p:set>
                                  </p:childTnLst>
                                </p:cTn>
                              </p:par>
                              <p:par>
                                <p:cTn id="79" presetID="52" presetClass="exit" presetSubtype="0" fill="hold" nodeType="withEffect">
                                  <p:stCondLst>
                                    <p:cond delay="0"/>
                                  </p:stCondLst>
                                  <p:childTnLst>
                                    <p:animScale>
                                      <p:cBhvr>
                                        <p:cTn id="80" dur="1000" accel="50000">
                                          <p:stCondLst>
                                            <p:cond delay="0"/>
                                          </p:stCondLst>
                                        </p:cTn>
                                        <p:tgtEl>
                                          <p:spTgt spid="5"/>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81" dur="1000" accel="50000">
                                          <p:stCondLst>
                                            <p:cond delay="0"/>
                                          </p:stCondLst>
                                        </p:cTn>
                                        <p:tgtEl>
                                          <p:spTgt spid="5"/>
                                        </p:tgtEl>
                                        <p:attrNameLst>
                                          <p:attrName>ppt_x</p:attrName>
                                          <p:attrName>ppt_y</p:attrName>
                                        </p:attrNameLst>
                                      </p:cBhvr>
                                    </p:animMotion>
                                    <p:animEffect transition="out" filter="fade">
                                      <p:cBhvr>
                                        <p:cTn id="82" dur="1000"/>
                                        <p:tgtEl>
                                          <p:spTgt spid="5"/>
                                        </p:tgtEl>
                                      </p:cBhvr>
                                    </p:animEffect>
                                    <p:set>
                                      <p:cBhvr>
                                        <p:cTn id="83"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2" grpId="1"/>
      <p:bldP spid="2" grpId="2"/>
      <p:bldP spid="3" grpId="0" build="p">
        <p:tmplLst>
          <p:tmpl lvl="1">
            <p:tnLst>
              <p:par>
                <p:cTn presetID="42" presetClass="entr" presetSubtype="0" fill="hold" nodeType="withEffect">
                  <p:stCondLst>
                    <p:cond delay="190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3" grpId="1" build="p">
        <p:tmplLst>
          <p:tmpl lvl="1">
            <p:tnLst>
              <p:par>
                <p:cTn presetID="49" presetClass="exit" presetSubtype="0" accel="100000" fill="hold" nodeType="withEffect">
                  <p:stCondLst>
                    <p:cond delay="0"/>
                  </p:stCondLst>
                  <p:childTnLst>
                    <p:anim calcmode="lin" valueType="num">
                      <p:cBhvr>
                        <p:cTn dur="1500"/>
                        <p:tgtEl>
                          <p:spTgt spid="3"/>
                        </p:tgtEl>
                        <p:attrNameLst>
                          <p:attrName>ppt_w</p:attrName>
                        </p:attrNameLst>
                      </p:cBhvr>
                      <p:tavLst>
                        <p:tav tm="0">
                          <p:val>
                            <p:strVal val="ppt_w"/>
                          </p:val>
                        </p:tav>
                        <p:tav tm="100000">
                          <p:val>
                            <p:fltVal val="0"/>
                          </p:val>
                        </p:tav>
                      </p:tavLst>
                    </p:anim>
                    <p:anim calcmode="lin" valueType="num">
                      <p:cBhvr>
                        <p:cTn dur="1500"/>
                        <p:tgtEl>
                          <p:spTgt spid="3"/>
                        </p:tgtEl>
                        <p:attrNameLst>
                          <p:attrName>ppt_h</p:attrName>
                        </p:attrNameLst>
                      </p:cBhvr>
                      <p:tavLst>
                        <p:tav tm="0">
                          <p:val>
                            <p:strVal val="ppt_h"/>
                          </p:val>
                        </p:tav>
                        <p:tav tm="100000">
                          <p:val>
                            <p:fltVal val="0"/>
                          </p:val>
                        </p:tav>
                      </p:tavLst>
                    </p:anim>
                    <p:anim calcmode="lin" valueType="num">
                      <p:cBhvr>
                        <p:cTn dur="1500"/>
                        <p:tgtEl>
                          <p:spTgt spid="3"/>
                        </p:tgtEl>
                        <p:attrNameLst>
                          <p:attrName>style.rotation</p:attrName>
                        </p:attrNameLst>
                      </p:cBhvr>
                      <p:tavLst>
                        <p:tav tm="0">
                          <p:val>
                            <p:fltVal val="0"/>
                          </p:val>
                        </p:tav>
                        <p:tav tm="100000">
                          <p:val>
                            <p:fltVal val="360"/>
                          </p:val>
                        </p:tav>
                      </p:tavLst>
                    </p:anim>
                    <p:animEffect transition="out" filter="fade">
                      <p:cBhvr>
                        <p:cTn dur="1500"/>
                        <p:tgtEl>
                          <p:spTgt spid="3"/>
                        </p:tgtEl>
                      </p:cBhvr>
                    </p:animEffect>
                    <p:set>
                      <p:cBhvr>
                        <p:cTn dur="1" fill="hold">
                          <p:stCondLst>
                            <p:cond delay="1499"/>
                          </p:stCondLst>
                        </p:cTn>
                        <p:tgtEl>
                          <p:spTgt spid="3"/>
                        </p:tgtEl>
                        <p:attrNameLst>
                          <p:attrName>style.visibility</p:attrName>
                        </p:attrNameLst>
                      </p:cBhvr>
                      <p:to>
                        <p:strVal val="hidden"/>
                      </p:to>
                    </p:set>
                  </p:childTnLst>
                </p:cTn>
              </p:par>
            </p:tnLst>
          </p:tmpl>
        </p:tmplLst>
      </p:bldP>
      <p:bldP spid="3" grpId="2" build="p">
        <p:tmplLst>
          <p:tmpl lvl="1">
            <p:tnLst>
              <p:par>
                <p:cTn presetID="35" presetClass="path" presetSubtype="0" accel="50000" decel="50000" fill="hold" nodeType="withEffect">
                  <p:stCondLst>
                    <p:cond delay="0"/>
                  </p:stCondLst>
                  <p:childTnLst>
                    <p:animMotion origin="layout" path="M 0 -1.11111E-6 L -0.64601 -1.11111E-6 " pathEditMode="relative" rAng="0" ptsTypes="AA">
                      <p:cBhvr>
                        <p:cTn dur="2000" fill="hold"/>
                        <p:tgtEl>
                          <p:spTgt spid="3"/>
                        </p:tgtEl>
                        <p:attrNameLst>
                          <p:attrName>ppt_x</p:attrName>
                          <p:attrName>ppt_y</p:attrName>
                        </p:attrNameLst>
                      </p:cBhvr>
                      <p:rCtr x="-32309" y="0"/>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7D79BC92-238A-45EE-AD0C-CF3AFDFACA6A}" type="datetimeFigureOut">
              <a:rPr lang="zh-CN" altLang="en-US" smtClean="0"/>
              <a:t>2016/10/28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4AEA86-6441-4A30-B7C7-9D8C5EF01FC1}" type="slidenum">
              <a:rPr lang="zh-CN" altLang="en-US" smtClean="0"/>
              <a:t>‹#›</a:t>
            </a:fld>
            <a:endParaRPr lang="zh-CN" altLang="en-US"/>
          </a:p>
        </p:txBody>
      </p:sp>
      <p:grpSp>
        <p:nvGrpSpPr>
          <p:cNvPr id="8" name="组合 7"/>
          <p:cNvGrpSpPr/>
          <p:nvPr userDrawn="1"/>
        </p:nvGrpSpPr>
        <p:grpSpPr>
          <a:xfrm>
            <a:off x="7891074" y="194579"/>
            <a:ext cx="1105319" cy="1066784"/>
            <a:chOff x="6378110" y="3697283"/>
            <a:chExt cx="1105319" cy="1066784"/>
          </a:xfrm>
        </p:grpSpPr>
        <p:pic>
          <p:nvPicPr>
            <p:cNvPr id="9" name="图片 8"/>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606630" y="3697283"/>
              <a:ext cx="648280" cy="758486"/>
            </a:xfrm>
            <a:prstGeom prst="rect">
              <a:avLst/>
            </a:prstGeom>
            <a:effectLst>
              <a:glow rad="635000">
                <a:srgbClr val="00FFFF">
                  <a:alpha val="7000"/>
                </a:srgbClr>
              </a:glow>
            </a:effectLst>
          </p:spPr>
        </p:pic>
        <p:sp>
          <p:nvSpPr>
            <p:cNvPr id="10" name="文本框 9"/>
            <p:cNvSpPr txBox="1"/>
            <p:nvPr/>
          </p:nvSpPr>
          <p:spPr>
            <a:xfrm>
              <a:off x="6378110" y="4487068"/>
              <a:ext cx="1105319" cy="276999"/>
            </a:xfrm>
            <a:prstGeom prst="rect">
              <a:avLst/>
            </a:prstGeom>
            <a:noFill/>
          </p:spPr>
          <p:txBody>
            <a:bodyPr wrap="square" rtlCol="0">
              <a:spAutoFit/>
            </a:bodyPr>
            <a:lstStyle/>
            <a:p>
              <a:r>
                <a:rPr lang="zh-CN" altLang="en-US" sz="1200" dirty="0">
                  <a:latin typeface="华文行楷" panose="02010800040101010101" pitchFamily="2" charset="-122"/>
                  <a:ea typeface="华文行楷" panose="02010800040101010101" pitchFamily="2" charset="-122"/>
                </a:rPr>
                <a:t>电子科技协会</a:t>
              </a:r>
            </a:p>
          </p:txBody>
        </p:sp>
      </p:gr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85769" y="-229161"/>
            <a:ext cx="686361" cy="686361"/>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75296" y="3067953"/>
            <a:ext cx="360095" cy="356285"/>
          </a:xfrm>
          <a:prstGeom prst="rect">
            <a:avLst/>
          </a:prstGeom>
        </p:spPr>
      </p:pic>
      <p:pic>
        <p:nvPicPr>
          <p:cNvPr id="14" name="图片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450529" y="573822"/>
            <a:ext cx="784862" cy="622098"/>
          </a:xfrm>
          <a:prstGeom prst="rect">
            <a:avLst/>
          </a:prstGeom>
        </p:spPr>
      </p:pic>
      <p:sp>
        <p:nvSpPr>
          <p:cNvPr id="15" name="文本占位符 14"/>
          <p:cNvSpPr>
            <a:spLocks noGrp="1"/>
          </p:cNvSpPr>
          <p:nvPr>
            <p:ph type="body" sz="quarter" idx="13"/>
          </p:nvPr>
        </p:nvSpPr>
        <p:spPr>
          <a:xfrm>
            <a:off x="4192588" y="1828800"/>
            <a:ext cx="4057560" cy="360622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7" name="图片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flipH="1">
            <a:off x="899337" y="3896992"/>
            <a:ext cx="784862" cy="622098"/>
          </a:xfrm>
          <a:prstGeom prst="rect">
            <a:avLst/>
          </a:prstGeom>
        </p:spPr>
      </p:pic>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271" y="3588442"/>
            <a:ext cx="1091134" cy="1091134"/>
          </a:xfrm>
          <a:prstGeom prst="rect">
            <a:avLst/>
          </a:prstGeom>
        </p:spPr>
      </p:pic>
    </p:spTree>
    <p:extLst>
      <p:ext uri="{BB962C8B-B14F-4D97-AF65-F5344CB8AC3E}">
        <p14:creationId xmlns:p14="http://schemas.microsoft.com/office/powerpoint/2010/main" val="116690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nodeType="clickEffect">
                                  <p:stCondLst>
                                    <p:cond delay="10"/>
                                  </p:stCondLst>
                                  <p:childTnLst>
                                    <p:anim calcmode="discrete" valueType="str">
                                      <p:cBhvr>
                                        <p:cTn id="6" dur="20" fill="hold"/>
                                        <p:tgtEl>
                                          <p:spTgt spid="17"/>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nodeType="withEffect">
                                  <p:stCondLst>
                                    <p:cond delay="0"/>
                                  </p:stCondLst>
                                  <p:childTnLst>
                                    <p:anim calcmode="discrete" valueType="str">
                                      <p:cBhvr>
                                        <p:cTn id="8" dur="2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D79BC92-238A-45EE-AD0C-CF3AFDFACA6A}" type="datetimeFigureOut">
              <a:rPr lang="zh-CN" altLang="en-US" smtClean="0"/>
              <a:t>2016/10/28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C4AEA86-6441-4A30-B7C7-9D8C5EF01FC1}" type="slidenum">
              <a:rPr lang="zh-CN" altLang="en-US" smtClean="0"/>
              <a:t>‹#›</a:t>
            </a:fld>
            <a:endParaRPr lang="zh-CN" altLang="en-US"/>
          </a:p>
        </p:txBody>
      </p:sp>
      <p:grpSp>
        <p:nvGrpSpPr>
          <p:cNvPr id="6" name="组合 5"/>
          <p:cNvGrpSpPr/>
          <p:nvPr userDrawn="1"/>
        </p:nvGrpSpPr>
        <p:grpSpPr>
          <a:xfrm>
            <a:off x="7891074" y="194579"/>
            <a:ext cx="1105319" cy="1066784"/>
            <a:chOff x="6378110" y="3697283"/>
            <a:chExt cx="1105319" cy="1066784"/>
          </a:xfrm>
        </p:grpSpPr>
        <p:pic>
          <p:nvPicPr>
            <p:cNvPr id="7" name="图片 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606630" y="3697283"/>
              <a:ext cx="648280" cy="758486"/>
            </a:xfrm>
            <a:prstGeom prst="rect">
              <a:avLst/>
            </a:prstGeom>
            <a:effectLst>
              <a:glow rad="635000">
                <a:srgbClr val="00FFFF">
                  <a:alpha val="7000"/>
                </a:srgbClr>
              </a:glow>
            </a:effectLst>
          </p:spPr>
        </p:pic>
        <p:sp>
          <p:nvSpPr>
            <p:cNvPr id="8" name="文本框 7"/>
            <p:cNvSpPr txBox="1"/>
            <p:nvPr/>
          </p:nvSpPr>
          <p:spPr>
            <a:xfrm>
              <a:off x="6378110" y="4487068"/>
              <a:ext cx="1105319" cy="276999"/>
            </a:xfrm>
            <a:prstGeom prst="rect">
              <a:avLst/>
            </a:prstGeom>
            <a:noFill/>
          </p:spPr>
          <p:txBody>
            <a:bodyPr wrap="square" rtlCol="0">
              <a:spAutoFit/>
            </a:bodyPr>
            <a:lstStyle/>
            <a:p>
              <a:r>
                <a:rPr lang="zh-CN" altLang="en-US" sz="1200" dirty="0">
                  <a:latin typeface="华文行楷" panose="02010800040101010101" pitchFamily="2" charset="-122"/>
                  <a:ea typeface="华文行楷" panose="02010800040101010101" pitchFamily="2" charset="-122"/>
                </a:rPr>
                <a:t>电子科技协会</a:t>
              </a:r>
            </a:p>
          </p:txBody>
        </p:sp>
      </p:gr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0538" y="5443606"/>
            <a:ext cx="1143305" cy="1131208"/>
          </a:xfrm>
          <a:prstGeom prst="rect">
            <a:avLst/>
          </a:prstGeom>
        </p:spPr>
      </p:pic>
      <p:pic>
        <p:nvPicPr>
          <p:cNvPr id="10" name="图片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229" y="5397971"/>
            <a:ext cx="437060" cy="346424"/>
          </a:xfrm>
          <a:prstGeom prst="rect">
            <a:avLst/>
          </a:prstGeom>
        </p:spPr>
      </p:pic>
      <p:pic>
        <p:nvPicPr>
          <p:cNvPr id="11" name="图片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221" y="5362070"/>
            <a:ext cx="495508" cy="425034"/>
          </a:xfrm>
          <a:prstGeom prst="rect">
            <a:avLst/>
          </a:prstGeom>
        </p:spPr>
      </p:pic>
    </p:spTree>
    <p:extLst>
      <p:ext uri="{BB962C8B-B14F-4D97-AF65-F5344CB8AC3E}">
        <p14:creationId xmlns:p14="http://schemas.microsoft.com/office/powerpoint/2010/main" val="386057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10"/>
                                  </p:stCondLst>
                                  <p:childTnLst>
                                    <p:anim calcmode="discrete" valueType="str">
                                      <p:cBhvr>
                                        <p:cTn id="6" dur="20" fill="hold"/>
                                        <p:tgtEl>
                                          <p:spTgt spid="11"/>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nodeType="withEffect">
                                  <p:stCondLst>
                                    <p:cond delay="0"/>
                                  </p:stCondLst>
                                  <p:childTnLst>
                                    <p:anim calcmode="discrete" valueType="str">
                                      <p:cBhvr>
                                        <p:cTn id="8" dur="20" fill="hold"/>
                                        <p:tgtEl>
                                          <p:spTgt spid="10"/>
                                        </p:tgtEl>
                                        <p:attrNameLst>
                                          <p:attrName>style.visibility</p:attrName>
                                        </p:attrNameLst>
                                      </p:cBhvr>
                                      <p:tavLst>
                                        <p:tav tm="0">
                                          <p:val>
                                            <p:strVal val="hidden"/>
                                          </p:val>
                                        </p:tav>
                                        <p:tav tm="50000">
                                          <p:val>
                                            <p:strVal val="visible"/>
                                          </p:val>
                                        </p:tav>
                                      </p:tavLst>
                                    </p:anim>
                                  </p:childTnLst>
                                </p:cTn>
                              </p:par>
                              <p:par>
                                <p:cTn id="9" presetID="61" presetClass="path" presetSubtype="0" repeatCount="indefinite" accel="50000" decel="50000" autoRev="1" fill="hold" nodeType="withEffect">
                                  <p:stCondLst>
                                    <p:cond delay="0"/>
                                  </p:stCondLst>
                                  <p:childTnLst>
                                    <p:animMotion origin="layout" path="M -0.01128 -0.05856 C -0.01597 -0.04792 -0.0217 -0.03727 -0.0243 -0.02384 C -0.02673 -0.00903 -0.02777 0.00857 -0.02899 0.0257 C -0.0302 0.04329 -0.02899 0.0581 -0.02777 0.07454 C -0.02673 0.08912 -0.02482 0.10509 -0.02048 0.11852 C -0.01666 0.13195 -0.01059 0.14283 -0.00364 0.15093 C 0.00209 0.15903 0.00938 0.16412 0.01685 0.16713 C 0.02431 0.16991 0.03178 0.16991 0.03872 0.16713 C 0.04619 0.16412 0.05296 0.15764 0.05851 0.14699 C 0.06424 0.1375 0.0691 0.12523 0.07171 0.11042 C 0.07448 0.09699 0.0757 0.07824 0.0757 0.06343 C 0.07657 0.04884 0.0757 0.03102 0.07292 0.01644 C 0.06997 0.00324 0.06424 -0.00787 0.05678 -0.01319 C 0.04896 -0.01713 0.0415 -0.0118 0.03681 -0.00254 C 0.03247 0.00718 0.02935 0.02176 0.02882 0.03912 C 0.02882 0.05695 0.02935 0.07269 0.03247 0.08658 C 0.03577 0.1 0.03507 0.10232 0.0474 0.12014 C 0.05851 0.13866 0.06997 0.13357 0.07657 0.13472 C 0.08351 0.13472 0.08924 0.1294 0.09601 0.12408 C 0.1033 0.11736 0.10955 0.10509 0.11389 0.09445 C 0.11823 0.0838 0.11997 0.07037 0.12275 0.04884 C 0.12431 0.02708 0.12431 0.01644 0.12431 0.00023 C 0.12431 -0.01574 0.12431 -0.03217 0.12431 -0.04792 " pathEditMode="relative" rAng="0" ptsTypes="AAAAAAAAAAAAAAAAAAAAAAA">
                                      <p:cBhvr>
                                        <p:cTn id="10" dur="5000" fill="hold"/>
                                        <p:tgtEl>
                                          <p:spTgt spid="11"/>
                                        </p:tgtEl>
                                        <p:attrNameLst>
                                          <p:attrName>ppt_x</p:attrName>
                                          <p:attrName>ppt_y</p:attrName>
                                        </p:attrNameLst>
                                      </p:cBhvr>
                                      <p:rCtr x="5868" y="11389"/>
                                    </p:animMotion>
                                  </p:childTnLst>
                                </p:cTn>
                              </p:par>
                              <p:par>
                                <p:cTn id="11" presetID="61" presetClass="path" presetSubtype="0" repeatCount="indefinite" accel="50000" decel="50000" autoRev="1" fill="hold" nodeType="withEffect">
                                  <p:stCondLst>
                                    <p:cond delay="0"/>
                                  </p:stCondLst>
                                  <p:childTnLst>
                                    <p:animMotion origin="layout" path="M -0.01094 -0.0588 C -0.01597 -0.04792 -0.0217 -0.0375 -0.02413 -0.02408 C -0.02674 -0.00903 -0.02795 0.00833 -0.02917 0.02592 C -0.03056 0.04329 -0.02917 0.05833 -0.02795 0.07454 C -0.02674 0.08912 -0.02483 0.10532 -0.02031 0.11875 C -0.01667 0.13217 -0.01024 0.14305 -0.00347 0.15116 C 0.00278 0.15926 0.01007 0.16458 0.01753 0.16736 C 0.02517 0.16991 0.03281 0.16991 0.03976 0.16736 C 0.0474 0.16458 0.05417 0.1581 0.0599 0.14722 C 0.06545 0.13773 0.07049 0.12569 0.07292 0.11065 C 0.07604 0.09722 0.07726 0.0787 0.07726 0.06366 C 0.07795 0.04907 0.07726 0.03125 0.07413 0.01643 C 0.07118 0.00324 0.06545 -0.00787 0.05799 -0.01296 C 0.05017 -0.01713 0.04271 -0.01181 0.03767 -0.00255 C 0.03351 0.00717 0.03021 0.02176 0.02969 0.03935 C 0.02969 0.05717 0.03021 0.07292 0.03351 0.0868 C 0.03663 0.1 0.03594 0.10254 0.04861 0.12037 C 0.0599 0.13912 0.07118 0.13379 0.07795 0.13495 C 0.0849 0.13495 0.09062 0.12963 0.09757 0.12454 C 0.10521 0.11759 0.11128 0.10532 0.1158 0.09444 C 0.12014 0.08379 0.12205 0.0706 0.12448 0.04907 C 0.12639 0.02708 0.12639 0.01643 0.12639 0.00023 C 0.12639 -0.01597 0.12639 -0.03218 0.12639 -0.04792 " pathEditMode="relative" rAng="0" ptsTypes="AAAAAAAAAAAAAAAAAAAAAAA">
                                      <p:cBhvr>
                                        <p:cTn id="12" dur="5000" fill="hold"/>
                                        <p:tgtEl>
                                          <p:spTgt spid="10"/>
                                        </p:tgtEl>
                                        <p:attrNameLst>
                                          <p:attrName>ppt_x</p:attrName>
                                          <p:attrName>ppt_y</p:attrName>
                                        </p:attrNameLst>
                                      </p:cBhvr>
                                      <p:rCtr x="5920" y="11389"/>
                                    </p:animMotion>
                                  </p:childTnLst>
                                </p:cTn>
                              </p:par>
                              <p:par>
                                <p:cTn id="13" presetID="6" presetClass="emph" presetSubtype="0" repeatCount="indefinite" fill="hold" nodeType="withEffect">
                                  <p:stCondLst>
                                    <p:cond delay="0"/>
                                  </p:stCondLst>
                                  <p:childTnLst>
                                    <p:animScale>
                                      <p:cBhvr>
                                        <p:cTn id="14" dur="5000" fill="hold"/>
                                        <p:tgtEl>
                                          <p:spTgt spid="11"/>
                                        </p:tgtEl>
                                      </p:cBhvr>
                                      <p:by x="150000" y="150000"/>
                                    </p:animScale>
                                  </p:childTnLst>
                                </p:cTn>
                              </p:par>
                              <p:par>
                                <p:cTn id="15" presetID="6" presetClass="emph" presetSubtype="0" repeatCount="indefinite" fill="hold" nodeType="withEffect">
                                  <p:stCondLst>
                                    <p:cond delay="0"/>
                                  </p:stCondLst>
                                  <p:childTnLst>
                                    <p:animScale>
                                      <p:cBhvr>
                                        <p:cTn id="16" dur="5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D79BC92-238A-45EE-AD0C-CF3AFDFACA6A}" type="datetimeFigureOut">
              <a:rPr lang="zh-CN" altLang="en-US" smtClean="0"/>
              <a:t>2016/10/28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4AEA86-6441-4A30-B7C7-9D8C5EF01FC1}" type="slidenum">
              <a:rPr lang="zh-CN" altLang="en-US" smtClean="0"/>
              <a:t>‹#›</a:t>
            </a:fld>
            <a:endParaRPr lang="zh-CN" altLang="en-US"/>
          </a:p>
        </p:txBody>
      </p:sp>
      <p:grpSp>
        <p:nvGrpSpPr>
          <p:cNvPr id="7" name="组合 6"/>
          <p:cNvGrpSpPr/>
          <p:nvPr userDrawn="1"/>
        </p:nvGrpSpPr>
        <p:grpSpPr>
          <a:xfrm>
            <a:off x="7891074" y="194579"/>
            <a:ext cx="1105319" cy="1066784"/>
            <a:chOff x="6378110" y="3697283"/>
            <a:chExt cx="1105319" cy="1066784"/>
          </a:xfrm>
        </p:grpSpPr>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606630" y="3697283"/>
              <a:ext cx="648280" cy="758486"/>
            </a:xfrm>
            <a:prstGeom prst="rect">
              <a:avLst/>
            </a:prstGeom>
            <a:effectLst>
              <a:glow rad="635000">
                <a:srgbClr val="00FFFF">
                  <a:alpha val="7000"/>
                </a:srgbClr>
              </a:glow>
            </a:effectLst>
          </p:spPr>
        </p:pic>
        <p:sp>
          <p:nvSpPr>
            <p:cNvPr id="9" name="文本框 8"/>
            <p:cNvSpPr txBox="1"/>
            <p:nvPr/>
          </p:nvSpPr>
          <p:spPr>
            <a:xfrm>
              <a:off x="6378110" y="4487068"/>
              <a:ext cx="1105319" cy="276999"/>
            </a:xfrm>
            <a:prstGeom prst="rect">
              <a:avLst/>
            </a:prstGeom>
            <a:noFill/>
          </p:spPr>
          <p:txBody>
            <a:bodyPr wrap="square" rtlCol="0">
              <a:spAutoFit/>
            </a:bodyPr>
            <a:lstStyle/>
            <a:p>
              <a:r>
                <a:rPr lang="zh-CN" altLang="en-US" sz="1200" dirty="0">
                  <a:latin typeface="华文行楷" panose="02010800040101010101" pitchFamily="2" charset="-122"/>
                  <a:ea typeface="华文行楷" panose="02010800040101010101" pitchFamily="2" charset="-122"/>
                </a:rPr>
                <a:t>电子科技协会</a:t>
              </a:r>
            </a:p>
          </p:txBody>
        </p:sp>
      </p:grpSp>
    </p:spTree>
    <p:extLst>
      <p:ext uri="{BB962C8B-B14F-4D97-AF65-F5344CB8AC3E}">
        <p14:creationId xmlns:p14="http://schemas.microsoft.com/office/powerpoint/2010/main" val="31457498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lvl1pPr>
              <a:defRPr>
                <a:latin typeface="华文行楷" panose="02010800040101010101" pitchFamily="2" charset="-122"/>
                <a:ea typeface="华文行楷" panose="02010800040101010101" pitchFamily="2" charset="-122"/>
              </a:defRPr>
            </a:lvl1pPr>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D79BC92-238A-45EE-AD0C-CF3AFDFACA6A}" type="datetimeFigureOut">
              <a:rPr lang="zh-CN" altLang="en-US" smtClean="0"/>
              <a:t>2016/10/28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4AEA86-6441-4A30-B7C7-9D8C5EF01FC1}" type="slidenum">
              <a:rPr lang="zh-CN" altLang="en-US" smtClean="0"/>
              <a:t>‹#›</a:t>
            </a:fld>
            <a:endParaRPr lang="zh-CN" altLang="en-US"/>
          </a:p>
        </p:txBody>
      </p:sp>
      <p:pic>
        <p:nvPicPr>
          <p:cNvPr id="7" name="图片 6"/>
          <p:cNvPicPr>
            <a:picLocks noChangeAspect="1"/>
          </p:cNvPicPr>
          <p:nvPr userDrawn="1"/>
        </p:nvPicPr>
        <p:blipFill>
          <a:blip r:embed="rId2"/>
          <a:stretch>
            <a:fillRect/>
          </a:stretch>
        </p:blipFill>
        <p:spPr>
          <a:xfrm rot="5400000">
            <a:off x="-4102258" y="1847262"/>
            <a:ext cx="8841106" cy="177072"/>
          </a:xfrm>
          <a:prstGeom prst="rect">
            <a:avLst/>
          </a:prstGeom>
        </p:spPr>
      </p:pic>
      <p:pic>
        <p:nvPicPr>
          <p:cNvPr id="8" name="图片 7"/>
          <p:cNvPicPr>
            <a:picLocks noChangeAspect="1"/>
          </p:cNvPicPr>
          <p:nvPr userDrawn="1"/>
        </p:nvPicPr>
        <p:blipFill>
          <a:blip r:embed="rId2"/>
          <a:stretch>
            <a:fillRect/>
          </a:stretch>
        </p:blipFill>
        <p:spPr>
          <a:xfrm rot="5400000">
            <a:off x="2225998" y="2029824"/>
            <a:ext cx="8841106" cy="177072"/>
          </a:xfrm>
          <a:prstGeom prst="rect">
            <a:avLst/>
          </a:prstGeom>
        </p:spPr>
      </p:pic>
      <p:pic>
        <p:nvPicPr>
          <p:cNvPr id="9" name="图片 8"/>
          <p:cNvPicPr>
            <a:picLocks noChangeAspect="1"/>
          </p:cNvPicPr>
          <p:nvPr userDrawn="1"/>
        </p:nvPicPr>
        <p:blipFill>
          <a:blip r:embed="rId2"/>
          <a:stretch>
            <a:fillRect/>
          </a:stretch>
        </p:blipFill>
        <p:spPr>
          <a:xfrm rot="16200000">
            <a:off x="2049600" y="4697142"/>
            <a:ext cx="8841106" cy="177072"/>
          </a:xfrm>
          <a:prstGeom prst="rect">
            <a:avLst/>
          </a:prstGeom>
        </p:spPr>
      </p:pic>
      <p:grpSp>
        <p:nvGrpSpPr>
          <p:cNvPr id="10" name="组合 9"/>
          <p:cNvGrpSpPr/>
          <p:nvPr userDrawn="1"/>
        </p:nvGrpSpPr>
        <p:grpSpPr>
          <a:xfrm>
            <a:off x="8139089" y="163404"/>
            <a:ext cx="1105319" cy="1066784"/>
            <a:chOff x="6378110" y="3697283"/>
            <a:chExt cx="1105319" cy="1066784"/>
          </a:xfrm>
        </p:grpSpPr>
        <p:pic>
          <p:nvPicPr>
            <p:cNvPr id="11" name="图片 1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606630" y="3697283"/>
              <a:ext cx="648280" cy="758486"/>
            </a:xfrm>
            <a:prstGeom prst="rect">
              <a:avLst/>
            </a:prstGeom>
            <a:effectLst>
              <a:glow rad="635000">
                <a:srgbClr val="00FFFF">
                  <a:alpha val="7000"/>
                </a:srgbClr>
              </a:glow>
            </a:effectLst>
          </p:spPr>
        </p:pic>
        <p:sp>
          <p:nvSpPr>
            <p:cNvPr id="12" name="文本框 11"/>
            <p:cNvSpPr txBox="1"/>
            <p:nvPr/>
          </p:nvSpPr>
          <p:spPr>
            <a:xfrm>
              <a:off x="6378110" y="4487068"/>
              <a:ext cx="1105319" cy="276999"/>
            </a:xfrm>
            <a:prstGeom prst="rect">
              <a:avLst/>
            </a:prstGeom>
            <a:noFill/>
          </p:spPr>
          <p:txBody>
            <a:bodyPr wrap="square" rtlCol="0">
              <a:spAutoFit/>
            </a:bodyPr>
            <a:lstStyle/>
            <a:p>
              <a:r>
                <a:rPr lang="zh-CN" altLang="en-US" sz="1200" dirty="0">
                  <a:latin typeface="华文行楷" panose="02010800040101010101" pitchFamily="2" charset="-122"/>
                  <a:ea typeface="华文行楷" panose="02010800040101010101" pitchFamily="2" charset="-122"/>
                </a:rPr>
                <a:t>电子科技协会</a:t>
              </a:r>
            </a:p>
          </p:txBody>
        </p:sp>
      </p:grpSp>
    </p:spTree>
    <p:extLst>
      <p:ext uri="{BB962C8B-B14F-4D97-AF65-F5344CB8AC3E}">
        <p14:creationId xmlns:p14="http://schemas.microsoft.com/office/powerpoint/2010/main" val="111925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17" name="图片 16"/>
          <p:cNvPicPr>
            <a:picLocks noChangeAspect="1"/>
          </p:cNvPicPr>
          <p:nvPr userDrawn="1"/>
        </p:nvPicPr>
        <p:blipFill rotWithShape="1">
          <a:blip r:embed="rId2">
            <a:extLst>
              <a:ext uri="{28A0092B-C50C-407E-A947-70E740481C1C}">
                <a14:useLocalDpi xmlns:a14="http://schemas.microsoft.com/office/drawing/2010/main" val="0"/>
              </a:ext>
            </a:extLst>
          </a:blip>
          <a:srcRect l="5447" t="51291" r="46821" b="12910"/>
          <a:stretch/>
        </p:blipFill>
        <p:spPr>
          <a:xfrm>
            <a:off x="-10204" y="-4"/>
            <a:ext cx="9144000" cy="6858002"/>
          </a:xfrm>
          <a:prstGeom prst="rect">
            <a:avLst/>
          </a:prstGeom>
        </p:spPr>
      </p:pic>
      <p:sp>
        <p:nvSpPr>
          <p:cNvPr id="21" name="SmartArt 占位符 20"/>
          <p:cNvSpPr>
            <a:spLocks noGrp="1"/>
          </p:cNvSpPr>
          <p:nvPr>
            <p:ph type="dgm" sz="quarter" idx="10"/>
          </p:nvPr>
        </p:nvSpPr>
        <p:spPr>
          <a:xfrm>
            <a:off x="1157288" y="1122363"/>
            <a:ext cx="7610475" cy="4594225"/>
          </a:xfrm>
        </p:spPr>
        <p:txBody>
          <a:bodyPr/>
          <a:lstStyle/>
          <a:p>
            <a:endParaRPr lang="zh-CN" altLang="en-US"/>
          </a:p>
        </p:txBody>
      </p:sp>
      <p:pic>
        <p:nvPicPr>
          <p:cNvPr id="7" name="图片 6"/>
          <p:cNvPicPr>
            <a:picLocks noChangeAspect="1"/>
          </p:cNvPicPr>
          <p:nvPr userDrawn="1"/>
        </p:nvPicPr>
        <p:blipFill>
          <a:blip r:embed="rId3"/>
          <a:stretch>
            <a:fillRect/>
          </a:stretch>
        </p:blipFill>
        <p:spPr>
          <a:xfrm>
            <a:off x="-2288382" y="1141820"/>
            <a:ext cx="4576763" cy="4574360"/>
          </a:xfrm>
          <a:prstGeom prst="rect">
            <a:avLst/>
          </a:prstGeom>
          <a:solidFill>
            <a:schemeClr val="bg1"/>
          </a:solidFill>
        </p:spPr>
      </p:pic>
      <p:grpSp>
        <p:nvGrpSpPr>
          <p:cNvPr id="14" name="组合 13"/>
          <p:cNvGrpSpPr/>
          <p:nvPr userDrawn="1"/>
        </p:nvGrpSpPr>
        <p:grpSpPr>
          <a:xfrm>
            <a:off x="7891074" y="194579"/>
            <a:ext cx="1105319" cy="1066784"/>
            <a:chOff x="6378110" y="3697283"/>
            <a:chExt cx="1105319" cy="1066784"/>
          </a:xfrm>
        </p:grpSpPr>
        <p:pic>
          <p:nvPicPr>
            <p:cNvPr id="15" name="图片 1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606630" y="3697283"/>
              <a:ext cx="648280" cy="758486"/>
            </a:xfrm>
            <a:prstGeom prst="rect">
              <a:avLst/>
            </a:prstGeom>
            <a:effectLst>
              <a:glow rad="635000">
                <a:srgbClr val="00FFFF">
                  <a:alpha val="7000"/>
                </a:srgbClr>
              </a:glow>
            </a:effectLst>
          </p:spPr>
        </p:pic>
        <p:sp>
          <p:nvSpPr>
            <p:cNvPr id="16" name="文本框 15"/>
            <p:cNvSpPr txBox="1"/>
            <p:nvPr/>
          </p:nvSpPr>
          <p:spPr>
            <a:xfrm>
              <a:off x="6378110" y="4487068"/>
              <a:ext cx="1105319" cy="276999"/>
            </a:xfrm>
            <a:prstGeom prst="rect">
              <a:avLst/>
            </a:prstGeom>
            <a:noFill/>
          </p:spPr>
          <p:txBody>
            <a:bodyPr wrap="square" rtlCol="0">
              <a:spAutoFit/>
            </a:bodyPr>
            <a:lstStyle/>
            <a:p>
              <a:r>
                <a:rPr lang="zh-CN" altLang="en-US" sz="1200" dirty="0">
                  <a:latin typeface="华文行楷" panose="02010800040101010101" pitchFamily="2" charset="-122"/>
                  <a:ea typeface="华文行楷" panose="02010800040101010101" pitchFamily="2" charset="-122"/>
                </a:rPr>
                <a:t>电子科技协会</a:t>
              </a:r>
            </a:p>
          </p:txBody>
        </p:sp>
      </p:grpSp>
    </p:spTree>
    <p:extLst>
      <p:ext uri="{BB962C8B-B14F-4D97-AF65-F5344CB8AC3E}">
        <p14:creationId xmlns:p14="http://schemas.microsoft.com/office/powerpoint/2010/main" val="321184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plus(out)">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893798"/>
            <a:ext cx="7886700" cy="2695666"/>
          </a:xfrm>
        </p:spPr>
        <p:txBody>
          <a:bodyPr anchor="b"/>
          <a:lstStyle>
            <a:lvl1pPr>
              <a:defRPr sz="6000"/>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7D79BC92-238A-45EE-AD0C-CF3AFDFACA6A}" type="datetimeFigureOut">
              <a:rPr lang="zh-CN" altLang="en-US" smtClean="0"/>
              <a:t>2016/10/28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4AEA86-6441-4A30-B7C7-9D8C5EF01FC1}" type="slidenum">
              <a:rPr lang="zh-CN" altLang="en-US" smtClean="0"/>
              <a:t>‹#›</a:t>
            </a:fld>
            <a:endParaRPr lang="zh-CN" altLang="en-US"/>
          </a:p>
        </p:txBody>
      </p:sp>
      <p:grpSp>
        <p:nvGrpSpPr>
          <p:cNvPr id="7" name="组合 6"/>
          <p:cNvGrpSpPr/>
          <p:nvPr userDrawn="1"/>
        </p:nvGrpSpPr>
        <p:grpSpPr>
          <a:xfrm>
            <a:off x="7891074" y="194579"/>
            <a:ext cx="1105319" cy="1066784"/>
            <a:chOff x="6378110" y="3697283"/>
            <a:chExt cx="1105319" cy="1066784"/>
          </a:xfrm>
        </p:grpSpPr>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606630" y="3697283"/>
              <a:ext cx="648280" cy="758486"/>
            </a:xfrm>
            <a:prstGeom prst="rect">
              <a:avLst/>
            </a:prstGeom>
            <a:effectLst>
              <a:glow rad="635000">
                <a:srgbClr val="00FFFF">
                  <a:alpha val="7000"/>
                </a:srgbClr>
              </a:glow>
            </a:effectLst>
          </p:spPr>
        </p:pic>
        <p:sp>
          <p:nvSpPr>
            <p:cNvPr id="9" name="文本框 8"/>
            <p:cNvSpPr txBox="1"/>
            <p:nvPr/>
          </p:nvSpPr>
          <p:spPr>
            <a:xfrm>
              <a:off x="6378110" y="4487068"/>
              <a:ext cx="1105319" cy="276999"/>
            </a:xfrm>
            <a:prstGeom prst="rect">
              <a:avLst/>
            </a:prstGeom>
            <a:noFill/>
          </p:spPr>
          <p:txBody>
            <a:bodyPr wrap="square" rtlCol="0">
              <a:spAutoFit/>
            </a:bodyPr>
            <a:lstStyle/>
            <a:p>
              <a:r>
                <a:rPr lang="zh-CN" altLang="en-US" sz="1200" dirty="0">
                  <a:latin typeface="华文行楷" panose="02010800040101010101" pitchFamily="2" charset="-122"/>
                  <a:ea typeface="华文行楷" panose="02010800040101010101" pitchFamily="2" charset="-122"/>
                </a:rPr>
                <a:t>电子科技协会</a:t>
              </a:r>
            </a:p>
          </p:txBody>
        </p:sp>
      </p:grpSp>
      <p:pic>
        <p:nvPicPr>
          <p:cNvPr id="10" name="图片 9"/>
          <p:cNvPicPr>
            <a:picLocks noChangeAspect="1"/>
          </p:cNvPicPr>
          <p:nvPr userDrawn="1"/>
        </p:nvPicPr>
        <p:blipFill rotWithShape="1">
          <a:blip r:embed="rId3"/>
          <a:srcRect l="-29336" t="77418"/>
          <a:stretch/>
        </p:blipFill>
        <p:spPr>
          <a:xfrm rot="10800000">
            <a:off x="7519680" y="4914116"/>
            <a:ext cx="1981813" cy="1957331"/>
          </a:xfrm>
          <a:prstGeom prst="rect">
            <a:avLst/>
          </a:prstGeom>
        </p:spPr>
      </p:pic>
      <p:pic>
        <p:nvPicPr>
          <p:cNvPr id="12" name="图片 11"/>
          <p:cNvPicPr>
            <a:picLocks noChangeAspect="1"/>
          </p:cNvPicPr>
          <p:nvPr userDrawn="1"/>
        </p:nvPicPr>
        <p:blipFill rotWithShape="1">
          <a:blip r:embed="rId4" cstate="print">
            <a:extLst>
              <a:ext uri="{28A0092B-C50C-407E-A947-70E740481C1C}">
                <a14:useLocalDpi xmlns:a14="http://schemas.microsoft.com/office/drawing/2010/main" val="0"/>
              </a:ext>
            </a:extLst>
          </a:blip>
          <a:srcRect t="71371" b="-4500"/>
          <a:stretch/>
        </p:blipFill>
        <p:spPr>
          <a:xfrm>
            <a:off x="0" y="0"/>
            <a:ext cx="4808306" cy="3192682"/>
          </a:xfrm>
          <a:prstGeom prst="rect">
            <a:avLst/>
          </a:prstGeom>
        </p:spPr>
      </p:pic>
    </p:spTree>
    <p:extLst>
      <p:ext uri="{BB962C8B-B14F-4D97-AF65-F5344CB8AC3E}">
        <p14:creationId xmlns:p14="http://schemas.microsoft.com/office/powerpoint/2010/main" val="232937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00208" y="176216"/>
            <a:ext cx="7139836" cy="1200033"/>
          </a:xfrm>
        </p:spPr>
        <p:txBody>
          <a:bodyPr/>
          <a:lstStyle>
            <a:lvl1pPr>
              <a:defRPr>
                <a:latin typeface="华文行楷" panose="02010800040101010101" pitchFamily="2" charset="-122"/>
                <a:ea typeface="华文行楷" panose="02010800040101010101" pitchFamily="2"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7D79BC92-238A-45EE-AD0C-CF3AFDFACA6A}" type="datetimeFigureOut">
              <a:rPr lang="zh-CN" altLang="en-US" smtClean="0"/>
              <a:t>2016/10/28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4AEA86-6441-4A30-B7C7-9D8C5EF01FC1}" type="slidenum">
              <a:rPr lang="zh-CN" altLang="en-US" smtClean="0"/>
              <a:t>‹#›</a:t>
            </a:fld>
            <a:endParaRPr lang="zh-CN" altLang="en-US"/>
          </a:p>
        </p:txBody>
      </p:sp>
      <p:grpSp>
        <p:nvGrpSpPr>
          <p:cNvPr id="9" name="组合 8"/>
          <p:cNvGrpSpPr/>
          <p:nvPr userDrawn="1"/>
        </p:nvGrpSpPr>
        <p:grpSpPr>
          <a:xfrm>
            <a:off x="7891074" y="194579"/>
            <a:ext cx="1105319" cy="1066784"/>
            <a:chOff x="6378110" y="3697283"/>
            <a:chExt cx="1105319" cy="1066784"/>
          </a:xfrm>
        </p:grpSpPr>
        <p:pic>
          <p:nvPicPr>
            <p:cNvPr id="10" name="图片 9"/>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606630" y="3697283"/>
              <a:ext cx="648280" cy="758486"/>
            </a:xfrm>
            <a:prstGeom prst="rect">
              <a:avLst/>
            </a:prstGeom>
            <a:effectLst>
              <a:glow rad="635000">
                <a:srgbClr val="00FFFF">
                  <a:alpha val="7000"/>
                </a:srgbClr>
              </a:glow>
            </a:effectLst>
          </p:spPr>
        </p:pic>
        <p:sp>
          <p:nvSpPr>
            <p:cNvPr id="11" name="文本框 10"/>
            <p:cNvSpPr txBox="1"/>
            <p:nvPr/>
          </p:nvSpPr>
          <p:spPr>
            <a:xfrm>
              <a:off x="6378110" y="4487068"/>
              <a:ext cx="1105319" cy="276999"/>
            </a:xfrm>
            <a:prstGeom prst="rect">
              <a:avLst/>
            </a:prstGeom>
            <a:noFill/>
          </p:spPr>
          <p:txBody>
            <a:bodyPr wrap="square" rtlCol="0">
              <a:spAutoFit/>
            </a:bodyPr>
            <a:lstStyle/>
            <a:p>
              <a:r>
                <a:rPr lang="zh-CN" altLang="en-US" sz="1200" dirty="0">
                  <a:latin typeface="华文行楷" panose="02010800040101010101" pitchFamily="2" charset="-122"/>
                  <a:ea typeface="华文行楷" panose="02010800040101010101" pitchFamily="2" charset="-122"/>
                </a:rPr>
                <a:t>电子科技协会</a:t>
              </a:r>
            </a:p>
          </p:txBody>
        </p:sp>
      </p:grpSp>
      <p:grpSp>
        <p:nvGrpSpPr>
          <p:cNvPr id="20" name="组合 19"/>
          <p:cNvGrpSpPr/>
          <p:nvPr userDrawn="1"/>
        </p:nvGrpSpPr>
        <p:grpSpPr>
          <a:xfrm>
            <a:off x="0" y="1330240"/>
            <a:ext cx="7997670" cy="110511"/>
            <a:chOff x="0" y="1330240"/>
            <a:chExt cx="7997670" cy="110511"/>
          </a:xfrm>
        </p:grpSpPr>
        <p:cxnSp>
          <p:nvCxnSpPr>
            <p:cNvPr id="13" name="直接连接符 12"/>
            <p:cNvCxnSpPr/>
            <p:nvPr userDrawn="1"/>
          </p:nvCxnSpPr>
          <p:spPr>
            <a:xfrm>
              <a:off x="0" y="1376249"/>
              <a:ext cx="7891074" cy="0"/>
            </a:xfrm>
            <a:prstGeom prst="line">
              <a:avLst/>
            </a:prstGeom>
          </p:spPr>
          <p:style>
            <a:lnRef idx="1">
              <a:schemeClr val="accent3"/>
            </a:lnRef>
            <a:fillRef idx="0">
              <a:schemeClr val="accent3"/>
            </a:fillRef>
            <a:effectRef idx="0">
              <a:schemeClr val="accent3"/>
            </a:effectRef>
            <a:fontRef idx="minor">
              <a:schemeClr val="tx1"/>
            </a:fontRef>
          </p:style>
        </p:cxnSp>
        <p:sp>
          <p:nvSpPr>
            <p:cNvPr id="17" name="椭圆 16"/>
            <p:cNvSpPr/>
            <p:nvPr userDrawn="1"/>
          </p:nvSpPr>
          <p:spPr>
            <a:xfrm>
              <a:off x="7887159" y="1330240"/>
              <a:ext cx="110511" cy="110511"/>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grpSp>
        <p:nvGrpSpPr>
          <p:cNvPr id="19" name="组合 18"/>
          <p:cNvGrpSpPr/>
          <p:nvPr userDrawn="1"/>
        </p:nvGrpSpPr>
        <p:grpSpPr>
          <a:xfrm>
            <a:off x="0" y="1172422"/>
            <a:ext cx="7644468" cy="157818"/>
            <a:chOff x="0" y="1172422"/>
            <a:chExt cx="7644468" cy="157818"/>
          </a:xfrm>
        </p:grpSpPr>
        <p:cxnSp>
          <p:nvCxnSpPr>
            <p:cNvPr id="8" name="直接连接符 7"/>
            <p:cNvCxnSpPr/>
            <p:nvPr userDrawn="1"/>
          </p:nvCxnSpPr>
          <p:spPr>
            <a:xfrm>
              <a:off x="0" y="1261363"/>
              <a:ext cx="7486650" cy="0"/>
            </a:xfrm>
            <a:prstGeom prst="line">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椭圆 17"/>
            <p:cNvSpPr/>
            <p:nvPr userDrawn="1"/>
          </p:nvSpPr>
          <p:spPr>
            <a:xfrm>
              <a:off x="7486650" y="1172422"/>
              <a:ext cx="157818" cy="157818"/>
            </a:xfrm>
            <a:prstGeom prst="ellipse">
              <a:avLst/>
            </a:prstGeom>
            <a:ln w="38100">
              <a:solidFill>
                <a:schemeClr val="accent4">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358375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000"/>
                                        <p:tgtEl>
                                          <p:spTgt spid="3">
                                            <p:txEl>
                                              <p:pRg st="1" end="1"/>
                                            </p:txEl>
                                          </p:spTgt>
                                        </p:tgtEl>
                                      </p:cBhvr>
                                    </p:animEffect>
                                    <p:anim calcmode="lin" valueType="num">
                                      <p:cBhvr>
                                        <p:cTn id="2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1000"/>
                                        <p:tgtEl>
                                          <p:spTgt spid="3">
                                            <p:txEl>
                                              <p:pRg st="4" end="4"/>
                                            </p:txEl>
                                          </p:spTgt>
                                        </p:tgtEl>
                                      </p:cBhvr>
                                    </p:animEffect>
                                    <p:anim calcmode="lin" valueType="num">
                                      <p:cBhvr>
                                        <p:cTn id="3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clrChange>
              <a:clrFrom>
                <a:srgbClr val="000000"/>
              </a:clrFrom>
              <a:clrTo>
                <a:srgbClr val="000000">
                  <a:alpha val="0"/>
                </a:srgbClr>
              </a:clrTo>
            </a:clrChange>
            <a:duotone>
              <a:schemeClr val="accent3">
                <a:shade val="45000"/>
                <a:satMod val="135000"/>
              </a:schemeClr>
              <a:prstClr val="white"/>
            </a:duotone>
            <a:lum bright="69000" contrast="-79000"/>
          </a:blip>
          <a:srcRect l="13152" t="16504" r="19622" b="21608"/>
          <a:stretch/>
        </p:blipFill>
        <p:spPr>
          <a:xfrm>
            <a:off x="-1" y="1"/>
            <a:ext cx="9144001" cy="6858000"/>
          </a:xfrm>
          <a:prstGeom prst="rect">
            <a:avLst/>
          </a:prstGeom>
        </p:spPr>
      </p:pic>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7D79BC92-238A-45EE-AD0C-CF3AFDFACA6A}" type="datetimeFigureOut">
              <a:rPr lang="zh-CN" altLang="en-US" smtClean="0"/>
              <a:t>2016/10/28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4AEA86-6441-4A30-B7C7-9D8C5EF01FC1}" type="slidenum">
              <a:rPr lang="zh-CN" altLang="en-US" smtClean="0"/>
              <a:t>‹#›</a:t>
            </a:fld>
            <a:endParaRPr lang="zh-CN" altLang="en-US"/>
          </a:p>
        </p:txBody>
      </p:sp>
      <p:grpSp>
        <p:nvGrpSpPr>
          <p:cNvPr id="9" name="组合 8"/>
          <p:cNvGrpSpPr/>
          <p:nvPr userDrawn="1"/>
        </p:nvGrpSpPr>
        <p:grpSpPr>
          <a:xfrm>
            <a:off x="7891074" y="194579"/>
            <a:ext cx="1105319" cy="1066784"/>
            <a:chOff x="6378110" y="3697283"/>
            <a:chExt cx="1105319" cy="1066784"/>
          </a:xfrm>
        </p:grpSpPr>
        <p:pic>
          <p:nvPicPr>
            <p:cNvPr id="10" name="图片 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606630" y="3697283"/>
              <a:ext cx="648280" cy="758486"/>
            </a:xfrm>
            <a:prstGeom prst="rect">
              <a:avLst/>
            </a:prstGeom>
            <a:effectLst>
              <a:glow rad="635000">
                <a:srgbClr val="00FFFF">
                  <a:alpha val="7000"/>
                </a:srgbClr>
              </a:glow>
            </a:effectLst>
          </p:spPr>
        </p:pic>
        <p:sp>
          <p:nvSpPr>
            <p:cNvPr id="11" name="文本框 10"/>
            <p:cNvSpPr txBox="1"/>
            <p:nvPr/>
          </p:nvSpPr>
          <p:spPr>
            <a:xfrm>
              <a:off x="6378110" y="4487068"/>
              <a:ext cx="1105319" cy="276999"/>
            </a:xfrm>
            <a:prstGeom prst="rect">
              <a:avLst/>
            </a:prstGeom>
            <a:noFill/>
          </p:spPr>
          <p:txBody>
            <a:bodyPr wrap="square" rtlCol="0">
              <a:spAutoFit/>
            </a:bodyPr>
            <a:lstStyle/>
            <a:p>
              <a:r>
                <a:rPr lang="zh-CN" altLang="en-US" sz="1200" dirty="0">
                  <a:latin typeface="华文行楷" panose="02010800040101010101" pitchFamily="2" charset="-122"/>
                  <a:ea typeface="华文行楷" panose="02010800040101010101" pitchFamily="2" charset="-122"/>
                </a:rPr>
                <a:t>电子科技协会</a:t>
              </a:r>
            </a:p>
          </p:txBody>
        </p:sp>
      </p:grpSp>
    </p:spTree>
    <p:extLst>
      <p:ext uri="{BB962C8B-B14F-4D97-AF65-F5344CB8AC3E}">
        <p14:creationId xmlns:p14="http://schemas.microsoft.com/office/powerpoint/2010/main" val="1042012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D79BC92-238A-45EE-AD0C-CF3AFDFACA6A}" type="datetimeFigureOut">
              <a:rPr lang="zh-CN" altLang="en-US" smtClean="0"/>
              <a:t>2016/10/28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C4AEA86-6441-4A30-B7C7-9D8C5EF01FC1}" type="slidenum">
              <a:rPr lang="zh-CN" altLang="en-US" smtClean="0"/>
              <a:t>‹#›</a:t>
            </a:fld>
            <a:endParaRPr lang="zh-CN" altLang="en-US"/>
          </a:p>
        </p:txBody>
      </p:sp>
      <p:grpSp>
        <p:nvGrpSpPr>
          <p:cNvPr id="10" name="组合 9"/>
          <p:cNvGrpSpPr/>
          <p:nvPr userDrawn="1"/>
        </p:nvGrpSpPr>
        <p:grpSpPr>
          <a:xfrm>
            <a:off x="7891074" y="194579"/>
            <a:ext cx="1105319" cy="1066784"/>
            <a:chOff x="6378110" y="3697283"/>
            <a:chExt cx="1105319" cy="1066784"/>
          </a:xfrm>
        </p:grpSpPr>
        <p:pic>
          <p:nvPicPr>
            <p:cNvPr id="11" name="图片 10"/>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606630" y="3697283"/>
              <a:ext cx="648280" cy="758486"/>
            </a:xfrm>
            <a:prstGeom prst="rect">
              <a:avLst/>
            </a:prstGeom>
            <a:effectLst>
              <a:glow rad="635000">
                <a:srgbClr val="00FFFF">
                  <a:alpha val="7000"/>
                </a:srgbClr>
              </a:glow>
            </a:effectLst>
          </p:spPr>
        </p:pic>
        <p:sp>
          <p:nvSpPr>
            <p:cNvPr id="12" name="文本框 11"/>
            <p:cNvSpPr txBox="1"/>
            <p:nvPr/>
          </p:nvSpPr>
          <p:spPr>
            <a:xfrm>
              <a:off x="6378110" y="4487068"/>
              <a:ext cx="1105319" cy="276999"/>
            </a:xfrm>
            <a:prstGeom prst="rect">
              <a:avLst/>
            </a:prstGeom>
            <a:noFill/>
          </p:spPr>
          <p:txBody>
            <a:bodyPr wrap="square" rtlCol="0">
              <a:spAutoFit/>
            </a:bodyPr>
            <a:lstStyle/>
            <a:p>
              <a:r>
                <a:rPr lang="zh-CN" altLang="en-US" sz="1200" dirty="0">
                  <a:latin typeface="华文行楷" panose="02010800040101010101" pitchFamily="2" charset="-122"/>
                  <a:ea typeface="华文行楷" panose="02010800040101010101" pitchFamily="2" charset="-122"/>
                </a:rPr>
                <a:t>电子科技协会</a:t>
              </a:r>
            </a:p>
          </p:txBody>
        </p:sp>
      </p:grpSp>
    </p:spTree>
    <p:extLst>
      <p:ext uri="{BB962C8B-B14F-4D97-AF65-F5344CB8AC3E}">
        <p14:creationId xmlns:p14="http://schemas.microsoft.com/office/powerpoint/2010/main" val="30639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华文行楷" panose="02010800040101010101" pitchFamily="2" charset="-122"/>
                <a:ea typeface="华文行楷" panose="02010800040101010101" pitchFamily="2" charset="-122"/>
              </a:defRPr>
            </a:lvl1pPr>
          </a:lstStyle>
          <a:p>
            <a:r>
              <a:rPr lang="zh-CN" altLang="en-US" dirty="0"/>
              <a:t>单击此处编辑母版标题样式</a:t>
            </a:r>
            <a:endParaRPr lang="en-US" dirty="0"/>
          </a:p>
        </p:txBody>
      </p:sp>
      <p:sp>
        <p:nvSpPr>
          <p:cNvPr id="3" name="Date Placeholder 2"/>
          <p:cNvSpPr>
            <a:spLocks noGrp="1"/>
          </p:cNvSpPr>
          <p:nvPr>
            <p:ph type="dt" sz="half" idx="10"/>
          </p:nvPr>
        </p:nvSpPr>
        <p:spPr/>
        <p:txBody>
          <a:bodyPr/>
          <a:lstStyle/>
          <a:p>
            <a:fld id="{7D79BC92-238A-45EE-AD0C-CF3AFDFACA6A}" type="datetimeFigureOut">
              <a:rPr lang="zh-CN" altLang="en-US" smtClean="0"/>
              <a:t>2016/10/28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C4AEA86-6441-4A30-B7C7-9D8C5EF01FC1}" type="slidenum">
              <a:rPr lang="zh-CN" altLang="en-US" smtClean="0"/>
              <a:t>‹#›</a:t>
            </a:fld>
            <a:endParaRPr lang="zh-CN" altLang="en-US"/>
          </a:p>
        </p:txBody>
      </p:sp>
      <p:grpSp>
        <p:nvGrpSpPr>
          <p:cNvPr id="6" name="组合 5"/>
          <p:cNvGrpSpPr/>
          <p:nvPr userDrawn="1"/>
        </p:nvGrpSpPr>
        <p:grpSpPr>
          <a:xfrm>
            <a:off x="7891074" y="194579"/>
            <a:ext cx="1105319" cy="1066784"/>
            <a:chOff x="6378110" y="3697283"/>
            <a:chExt cx="1105319" cy="1066784"/>
          </a:xfrm>
        </p:grpSpPr>
        <p:pic>
          <p:nvPicPr>
            <p:cNvPr id="7" name="图片 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606630" y="3697283"/>
              <a:ext cx="648280" cy="758486"/>
            </a:xfrm>
            <a:prstGeom prst="rect">
              <a:avLst/>
            </a:prstGeom>
            <a:effectLst>
              <a:glow rad="635000">
                <a:srgbClr val="00FFFF">
                  <a:alpha val="7000"/>
                </a:srgbClr>
              </a:glow>
            </a:effectLst>
          </p:spPr>
        </p:pic>
        <p:sp>
          <p:nvSpPr>
            <p:cNvPr id="8" name="文本框 7"/>
            <p:cNvSpPr txBox="1"/>
            <p:nvPr/>
          </p:nvSpPr>
          <p:spPr>
            <a:xfrm>
              <a:off x="6378110" y="4487068"/>
              <a:ext cx="1105319" cy="276999"/>
            </a:xfrm>
            <a:prstGeom prst="rect">
              <a:avLst/>
            </a:prstGeom>
            <a:noFill/>
          </p:spPr>
          <p:txBody>
            <a:bodyPr wrap="square" rtlCol="0">
              <a:spAutoFit/>
            </a:bodyPr>
            <a:lstStyle/>
            <a:p>
              <a:r>
                <a:rPr lang="zh-CN" altLang="en-US" sz="1200" dirty="0">
                  <a:latin typeface="华文行楷" panose="02010800040101010101" pitchFamily="2" charset="-122"/>
                  <a:ea typeface="华文行楷" panose="02010800040101010101" pitchFamily="2" charset="-122"/>
                </a:rPr>
                <a:t>电子科技协会</a:t>
              </a:r>
            </a:p>
          </p:txBody>
        </p:sp>
      </p:grpSp>
      <p:pic>
        <p:nvPicPr>
          <p:cNvPr id="12" name="图片 11"/>
          <p:cNvPicPr>
            <a:picLocks noChangeAspect="1"/>
          </p:cNvPicPr>
          <p:nvPr userDrawn="1"/>
        </p:nvPicPr>
        <p:blipFill rotWithShape="1">
          <a:blip r:embed="rId3"/>
          <a:srcRect l="28718" t="6206" b="-1"/>
          <a:stretch/>
        </p:blipFill>
        <p:spPr>
          <a:xfrm>
            <a:off x="0" y="1380565"/>
            <a:ext cx="8231306" cy="216925"/>
          </a:xfrm>
          <a:prstGeom prst="rect">
            <a:avLst/>
          </a:prstGeom>
        </p:spPr>
      </p:pic>
      <p:pic>
        <p:nvPicPr>
          <p:cNvPr id="13" name="图片 12"/>
          <p:cNvPicPr>
            <a:picLocks noChangeAspect="1"/>
          </p:cNvPicPr>
          <p:nvPr userDrawn="1"/>
        </p:nvPicPr>
        <p:blipFill>
          <a:blip r:embed="rId3"/>
          <a:stretch>
            <a:fillRect/>
          </a:stretch>
        </p:blipFill>
        <p:spPr>
          <a:xfrm rot="10800000">
            <a:off x="628650" y="1520141"/>
            <a:ext cx="8515350" cy="170548"/>
          </a:xfrm>
          <a:prstGeom prst="rect">
            <a:avLst/>
          </a:prstGeom>
        </p:spPr>
      </p:pic>
    </p:spTree>
    <p:extLst>
      <p:ext uri="{BB962C8B-B14F-4D97-AF65-F5344CB8AC3E}">
        <p14:creationId xmlns:p14="http://schemas.microsoft.com/office/powerpoint/2010/main" val="425709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2"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right)">
                                      <p:cBhvr>
                                        <p:cTn id="10" dur="500"/>
                                        <p:tgtEl>
                                          <p:spTgt spid="13"/>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t="72841"/>
          <a:stretch/>
        </p:blipFill>
        <p:spPr>
          <a:xfrm flipH="1" flipV="1">
            <a:off x="4975412" y="4587573"/>
            <a:ext cx="4168588" cy="2270427"/>
          </a:xfrm>
          <a:prstGeom prst="rect">
            <a:avLst/>
          </a:prstGeom>
        </p:spPr>
      </p:pic>
      <p:pic>
        <p:nvPicPr>
          <p:cNvPr id="6" name="图片 5"/>
          <p:cNvPicPr>
            <a:picLocks noChangeAspect="1"/>
          </p:cNvPicPr>
          <p:nvPr userDrawn="1"/>
        </p:nvPicPr>
        <p:blipFill>
          <a:blip r:embed="rId3"/>
          <a:stretch>
            <a:fillRect/>
          </a:stretch>
        </p:blipFill>
        <p:spPr>
          <a:xfrm rot="3600000">
            <a:off x="5727006" y="-706881"/>
            <a:ext cx="1830705" cy="1829744"/>
          </a:xfrm>
          <a:prstGeom prst="rect">
            <a:avLst/>
          </a:prstGeom>
        </p:spPr>
      </p:pic>
      <p:grpSp>
        <p:nvGrpSpPr>
          <p:cNvPr id="7" name="组合 6"/>
          <p:cNvGrpSpPr/>
          <p:nvPr userDrawn="1"/>
        </p:nvGrpSpPr>
        <p:grpSpPr>
          <a:xfrm>
            <a:off x="7891074" y="194579"/>
            <a:ext cx="1105319" cy="1066784"/>
            <a:chOff x="6378110" y="3697283"/>
            <a:chExt cx="1105319" cy="1066784"/>
          </a:xfrm>
        </p:grpSpPr>
        <p:pic>
          <p:nvPicPr>
            <p:cNvPr id="8" name="图片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606630" y="3697283"/>
              <a:ext cx="648280" cy="758486"/>
            </a:xfrm>
            <a:prstGeom prst="rect">
              <a:avLst/>
            </a:prstGeom>
            <a:effectLst>
              <a:glow rad="635000">
                <a:srgbClr val="00FFFF">
                  <a:alpha val="7000"/>
                </a:srgbClr>
              </a:glow>
            </a:effectLst>
          </p:spPr>
        </p:pic>
        <p:sp>
          <p:nvSpPr>
            <p:cNvPr id="9" name="文本框 8"/>
            <p:cNvSpPr txBox="1"/>
            <p:nvPr/>
          </p:nvSpPr>
          <p:spPr>
            <a:xfrm>
              <a:off x="6378110" y="4487068"/>
              <a:ext cx="1105319" cy="276999"/>
            </a:xfrm>
            <a:prstGeom prst="rect">
              <a:avLst/>
            </a:prstGeom>
            <a:noFill/>
          </p:spPr>
          <p:txBody>
            <a:bodyPr wrap="square" rtlCol="0">
              <a:spAutoFit/>
            </a:bodyPr>
            <a:lstStyle/>
            <a:p>
              <a:r>
                <a:rPr lang="zh-CN" altLang="en-US" sz="1200" dirty="0">
                  <a:latin typeface="华文行楷" panose="02010800040101010101" pitchFamily="2" charset="-122"/>
                  <a:ea typeface="华文行楷" panose="02010800040101010101" pitchFamily="2" charset="-122"/>
                </a:rPr>
                <a:t>电子科技协会</a:t>
              </a:r>
            </a:p>
          </p:txBody>
        </p:sp>
      </p:grpSp>
      <p:sp>
        <p:nvSpPr>
          <p:cNvPr id="11" name="文本占位符 10"/>
          <p:cNvSpPr>
            <a:spLocks noGrp="1"/>
          </p:cNvSpPr>
          <p:nvPr>
            <p:ph type="body" sz="quarter" idx="10"/>
          </p:nvPr>
        </p:nvSpPr>
        <p:spPr>
          <a:xfrm>
            <a:off x="271462" y="573088"/>
            <a:ext cx="4893661" cy="592656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5" name="内容占位符 14"/>
          <p:cNvSpPr>
            <a:spLocks noGrp="1"/>
          </p:cNvSpPr>
          <p:nvPr>
            <p:ph sz="quarter" idx="11"/>
          </p:nvPr>
        </p:nvSpPr>
        <p:spPr>
          <a:xfrm>
            <a:off x="5476874" y="1779373"/>
            <a:ext cx="3290889" cy="2521165"/>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6" name="图片 15"/>
          <p:cNvPicPr>
            <a:picLocks noChangeAspect="1"/>
          </p:cNvPicPr>
          <p:nvPr userDrawn="1"/>
        </p:nvPicPr>
        <p:blipFill>
          <a:blip r:embed="rId5"/>
          <a:stretch>
            <a:fillRect/>
          </a:stretch>
        </p:blipFill>
        <p:spPr>
          <a:xfrm rot="1800000">
            <a:off x="6926417" y="909684"/>
            <a:ext cx="1080135" cy="1079568"/>
          </a:xfrm>
          <a:prstGeom prst="rect">
            <a:avLst/>
          </a:prstGeom>
        </p:spPr>
      </p:pic>
      <p:pic>
        <p:nvPicPr>
          <p:cNvPr id="17" name="图片 16"/>
          <p:cNvPicPr>
            <a:picLocks noChangeAspect="1"/>
          </p:cNvPicPr>
          <p:nvPr userDrawn="1"/>
        </p:nvPicPr>
        <p:blipFill>
          <a:blip r:embed="rId5"/>
          <a:stretch>
            <a:fillRect/>
          </a:stretch>
        </p:blipFill>
        <p:spPr>
          <a:xfrm rot="4500000">
            <a:off x="5564474" y="1035277"/>
            <a:ext cx="540068" cy="539784"/>
          </a:xfrm>
          <a:prstGeom prst="rect">
            <a:avLst/>
          </a:prstGeom>
        </p:spPr>
      </p:pic>
      <p:pic>
        <p:nvPicPr>
          <p:cNvPr id="18" name="图片 17"/>
          <p:cNvPicPr>
            <a:picLocks noChangeAspect="1"/>
          </p:cNvPicPr>
          <p:nvPr userDrawn="1"/>
        </p:nvPicPr>
        <p:blipFill>
          <a:blip r:embed="rId5"/>
          <a:stretch>
            <a:fillRect/>
          </a:stretch>
        </p:blipFill>
        <p:spPr>
          <a:xfrm rot="6765223">
            <a:off x="6034871" y="1299594"/>
            <a:ext cx="540068" cy="539784"/>
          </a:xfrm>
          <a:prstGeom prst="rect">
            <a:avLst/>
          </a:prstGeom>
        </p:spPr>
      </p:pic>
    </p:spTree>
    <p:extLst>
      <p:ext uri="{BB962C8B-B14F-4D97-AF65-F5344CB8AC3E}">
        <p14:creationId xmlns:p14="http://schemas.microsoft.com/office/powerpoint/2010/main" val="152536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500"/>
                                        <p:tgtEl>
                                          <p:spTgt spid="6"/>
                                        </p:tgtEl>
                                      </p:cBhvr>
                                    </p:animEffect>
                                  </p:childTnLst>
                                </p:cTn>
                              </p:par>
                              <p:par>
                                <p:cTn id="8" presetID="21" presetClass="entr" presetSubtype="1" fill="hold" nodeType="withEffect">
                                  <p:stCondLst>
                                    <p:cond delay="250"/>
                                  </p:stCondLst>
                                  <p:childTnLst>
                                    <p:set>
                                      <p:cBhvr>
                                        <p:cTn id="9" dur="1" fill="hold">
                                          <p:stCondLst>
                                            <p:cond delay="0"/>
                                          </p:stCondLst>
                                        </p:cTn>
                                        <p:tgtEl>
                                          <p:spTgt spid="16"/>
                                        </p:tgtEl>
                                        <p:attrNameLst>
                                          <p:attrName>style.visibility</p:attrName>
                                        </p:attrNameLst>
                                      </p:cBhvr>
                                      <p:to>
                                        <p:strVal val="visible"/>
                                      </p:to>
                                    </p:set>
                                    <p:animEffect transition="in" filter="wheel(1)">
                                      <p:cBhvr>
                                        <p:cTn id="10" dur="1500"/>
                                        <p:tgtEl>
                                          <p:spTgt spid="16"/>
                                        </p:tgtEl>
                                      </p:cBhvr>
                                    </p:animEffect>
                                  </p:childTnLst>
                                </p:cTn>
                              </p:par>
                              <p:par>
                                <p:cTn id="11" presetID="21" presetClass="entr" presetSubtype="1" fill="hold" nodeType="withEffect">
                                  <p:stCondLst>
                                    <p:cond delay="250"/>
                                  </p:stCondLst>
                                  <p:childTnLst>
                                    <p:set>
                                      <p:cBhvr>
                                        <p:cTn id="12" dur="1" fill="hold">
                                          <p:stCondLst>
                                            <p:cond delay="0"/>
                                          </p:stCondLst>
                                        </p:cTn>
                                        <p:tgtEl>
                                          <p:spTgt spid="18"/>
                                        </p:tgtEl>
                                        <p:attrNameLst>
                                          <p:attrName>style.visibility</p:attrName>
                                        </p:attrNameLst>
                                      </p:cBhvr>
                                      <p:to>
                                        <p:strVal val="visible"/>
                                      </p:to>
                                    </p:set>
                                    <p:animEffect transition="in" filter="wheel(1)">
                                      <p:cBhvr>
                                        <p:cTn id="13" dur="1500"/>
                                        <p:tgtEl>
                                          <p:spTgt spid="18"/>
                                        </p:tgtEl>
                                      </p:cBhvr>
                                    </p:animEffect>
                                  </p:childTnLst>
                                </p:cTn>
                              </p:par>
                              <p:par>
                                <p:cTn id="14" presetID="21" presetClass="entr" presetSubtype="1" fill="hold" nodeType="withEffect">
                                  <p:stCondLst>
                                    <p:cond delay="250"/>
                                  </p:stCondLst>
                                  <p:childTnLst>
                                    <p:set>
                                      <p:cBhvr>
                                        <p:cTn id="15" dur="1" fill="hold">
                                          <p:stCondLst>
                                            <p:cond delay="0"/>
                                          </p:stCondLst>
                                        </p:cTn>
                                        <p:tgtEl>
                                          <p:spTgt spid="17"/>
                                        </p:tgtEl>
                                        <p:attrNameLst>
                                          <p:attrName>style.visibility</p:attrName>
                                        </p:attrNameLst>
                                      </p:cBhvr>
                                      <p:to>
                                        <p:strVal val="visible"/>
                                      </p:to>
                                    </p:set>
                                    <p:animEffect transition="in" filter="wheel(1)">
                                      <p:cBhvr>
                                        <p:cTn id="16" dur="1500"/>
                                        <p:tgtEl>
                                          <p:spTgt spid="17"/>
                                        </p:tgtEl>
                                      </p:cBhvr>
                                    </p:animEffect>
                                  </p:childTnLst>
                                </p:cTn>
                              </p:par>
                              <p:par>
                                <p:cTn id="17" presetID="8" presetClass="emph" presetSubtype="0" repeatCount="indefinite" fill="hold" nodeType="withEffect">
                                  <p:stCondLst>
                                    <p:cond delay="1000"/>
                                  </p:stCondLst>
                                  <p:childTnLst>
                                    <p:animRot by="21600000">
                                      <p:cBhvr>
                                        <p:cTn id="18" dur="40000" fill="hold"/>
                                        <p:tgtEl>
                                          <p:spTgt spid="6"/>
                                        </p:tgtEl>
                                        <p:attrNameLst>
                                          <p:attrName>r</p:attrName>
                                        </p:attrNameLst>
                                      </p:cBhvr>
                                    </p:animRot>
                                  </p:childTnLst>
                                </p:cTn>
                              </p:par>
                              <p:par>
                                <p:cTn id="19" presetID="8" presetClass="emph" presetSubtype="0" repeatCount="indefinite" fill="hold" nodeType="withEffect">
                                  <p:stCondLst>
                                    <p:cond delay="1000"/>
                                  </p:stCondLst>
                                  <p:childTnLst>
                                    <p:animRot by="21600000">
                                      <p:cBhvr>
                                        <p:cTn id="20" dur="20000" fill="hold"/>
                                        <p:tgtEl>
                                          <p:spTgt spid="16"/>
                                        </p:tgtEl>
                                        <p:attrNameLst>
                                          <p:attrName>r</p:attrName>
                                        </p:attrNameLst>
                                      </p:cBhvr>
                                    </p:animRot>
                                  </p:childTnLst>
                                </p:cTn>
                              </p:par>
                              <p:par>
                                <p:cTn id="21" presetID="8" presetClass="emph" presetSubtype="0" repeatCount="indefinite" fill="hold" nodeType="withEffect">
                                  <p:stCondLst>
                                    <p:cond delay="1000"/>
                                  </p:stCondLst>
                                  <p:childTnLst>
                                    <p:animRot by="21600000">
                                      <p:cBhvr>
                                        <p:cTn id="22" dur="10000" fill="hold"/>
                                        <p:tgtEl>
                                          <p:spTgt spid="18"/>
                                        </p:tgtEl>
                                        <p:attrNameLst>
                                          <p:attrName>r</p:attrName>
                                        </p:attrNameLst>
                                      </p:cBhvr>
                                    </p:animRot>
                                  </p:childTnLst>
                                </p:cTn>
                              </p:par>
                              <p:par>
                                <p:cTn id="23" presetID="8" presetClass="emph" presetSubtype="0" repeatCount="indefinite" fill="hold" nodeType="withEffect">
                                  <p:stCondLst>
                                    <p:cond delay="1000"/>
                                  </p:stCondLst>
                                  <p:childTnLst>
                                    <p:animRot by="21600000">
                                      <p:cBhvr>
                                        <p:cTn id="24" dur="10000" fill="hold"/>
                                        <p:tgtEl>
                                          <p:spTgt spid="17"/>
                                        </p:tgtEl>
                                        <p:attrNameLst>
                                          <p:attrName>r</p:attrName>
                                        </p:attrNameLst>
                                      </p:cBhvr>
                                    </p:animRot>
                                  </p:childTnLst>
                                </p:cTn>
                              </p:par>
                              <p:par>
                                <p:cTn id="25" presetID="2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1" name="五边形 10"/>
          <p:cNvSpPr/>
          <p:nvPr userDrawn="1"/>
        </p:nvSpPr>
        <p:spPr>
          <a:xfrm rot="5400000">
            <a:off x="-1208167" y="1836816"/>
            <a:ext cx="6624000" cy="2950369"/>
          </a:xfrm>
          <a:prstGeom prst="homePlate">
            <a:avLst>
              <a:gd name="adj" fmla="val 23565"/>
            </a:avLst>
          </a:prstGeom>
          <a:solidFill>
            <a:srgbClr val="00CCFF"/>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628648" y="617399"/>
            <a:ext cx="2949178" cy="1440000"/>
          </a:xfrm>
          <a:solidFill>
            <a:schemeClr val="bg1"/>
          </a:solidFill>
        </p:spPr>
        <p:txBody>
          <a:bodyPr anchor="b"/>
          <a:lstStyle>
            <a:lvl1pPr>
              <a:defRPr sz="3200"/>
            </a:lvl1pPr>
          </a:lstStyle>
          <a:p>
            <a:r>
              <a:rPr lang="zh-CN" altLang="en-US" dirty="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7D79BC92-238A-45EE-AD0C-CF3AFDFACA6A}" type="datetimeFigureOut">
              <a:rPr lang="zh-CN" altLang="en-US" smtClean="0"/>
              <a:t>2016/10/28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4AEA86-6441-4A30-B7C7-9D8C5EF01FC1}" type="slidenum">
              <a:rPr lang="zh-CN" altLang="en-US" smtClean="0"/>
              <a:t>‹#›</a:t>
            </a:fld>
            <a:endParaRPr lang="zh-CN" altLang="en-US"/>
          </a:p>
        </p:txBody>
      </p:sp>
      <p:grpSp>
        <p:nvGrpSpPr>
          <p:cNvPr id="8" name="组合 7"/>
          <p:cNvGrpSpPr/>
          <p:nvPr userDrawn="1"/>
        </p:nvGrpSpPr>
        <p:grpSpPr>
          <a:xfrm>
            <a:off x="7891074" y="194579"/>
            <a:ext cx="1105319" cy="1066784"/>
            <a:chOff x="6378110" y="3697283"/>
            <a:chExt cx="1105319" cy="1066784"/>
          </a:xfrm>
        </p:grpSpPr>
        <p:pic>
          <p:nvPicPr>
            <p:cNvPr id="9" name="图片 8"/>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606630" y="3697283"/>
              <a:ext cx="648280" cy="758486"/>
            </a:xfrm>
            <a:prstGeom prst="rect">
              <a:avLst/>
            </a:prstGeom>
            <a:effectLst>
              <a:glow rad="635000">
                <a:srgbClr val="00FFFF">
                  <a:alpha val="7000"/>
                </a:srgbClr>
              </a:glow>
            </a:effectLst>
          </p:spPr>
        </p:pic>
        <p:sp>
          <p:nvSpPr>
            <p:cNvPr id="10" name="文本框 9"/>
            <p:cNvSpPr txBox="1"/>
            <p:nvPr/>
          </p:nvSpPr>
          <p:spPr>
            <a:xfrm>
              <a:off x="6378110" y="4487068"/>
              <a:ext cx="1105319" cy="276999"/>
            </a:xfrm>
            <a:prstGeom prst="rect">
              <a:avLst/>
            </a:prstGeom>
            <a:noFill/>
          </p:spPr>
          <p:txBody>
            <a:bodyPr wrap="square" rtlCol="0">
              <a:spAutoFit/>
            </a:bodyPr>
            <a:lstStyle/>
            <a:p>
              <a:r>
                <a:rPr lang="zh-CN" altLang="en-US" sz="1200" dirty="0">
                  <a:latin typeface="华文行楷" panose="02010800040101010101" pitchFamily="2" charset="-122"/>
                  <a:ea typeface="华文行楷" panose="02010800040101010101" pitchFamily="2" charset="-122"/>
                </a:rPr>
                <a:t>电子科技协会</a:t>
              </a:r>
            </a:p>
          </p:txBody>
        </p:sp>
      </p:grpSp>
    </p:spTree>
    <p:extLst>
      <p:ext uri="{BB962C8B-B14F-4D97-AF65-F5344CB8AC3E}">
        <p14:creationId xmlns:p14="http://schemas.microsoft.com/office/powerpoint/2010/main" val="262254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79BC92-238A-45EE-AD0C-CF3AFDFACA6A}" type="datetimeFigureOut">
              <a:rPr lang="zh-CN" altLang="en-US" smtClean="0"/>
              <a:t>2016/10/28</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4AEA86-6441-4A30-B7C7-9D8C5EF01FC1}" type="slidenum">
              <a:rPr lang="zh-CN" altLang="en-US" smtClean="0"/>
              <a:t>‹#›</a:t>
            </a:fld>
            <a:endParaRPr lang="zh-CN" altLang="en-US"/>
          </a:p>
        </p:txBody>
      </p:sp>
    </p:spTree>
    <p:extLst>
      <p:ext uri="{BB962C8B-B14F-4D97-AF65-F5344CB8AC3E}">
        <p14:creationId xmlns:p14="http://schemas.microsoft.com/office/powerpoint/2010/main" val="3318351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zh.wikipedia.org/wiki/Arduino#cite_note-1" TargetMode="External"/><Relationship Id="rId2" Type="http://schemas.openxmlformats.org/officeDocument/2006/relationships/hyperlink" Target="https://zh.wikipedia.org/wiki/%E9%96%8B%E6%94%BE%E6%BA%90%E7%A2%BC" TargetMode="External"/><Relationship Id="rId1" Type="http://schemas.openxmlformats.org/officeDocument/2006/relationships/slideLayout" Target="../slideLayouts/slideLayout4.xml"/><Relationship Id="rId5" Type="http://schemas.openxmlformats.org/officeDocument/2006/relationships/hyperlink" Target="https://zh.wikipedia.org/wiki/%E5%8D%B0%E5%88%B7%E9%9B%BB%E8%B7%AF%E6%9D%BF" TargetMode="External"/><Relationship Id="rId4" Type="http://schemas.openxmlformats.org/officeDocument/2006/relationships/hyperlink" Target="https://zh.wikipedia.org/wiki/%E5%85%B1%E4%BA%AB%E5%89%B5%E6%84%8F"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zh.wikipedia.org/wiki/Arduino#cite_note-2"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www.arduino.org/" TargetMode="External"/><Relationship Id="rId2" Type="http://schemas.openxmlformats.org/officeDocument/2006/relationships/hyperlink" Target="http://www.arduino.cc/" TargetMode="Externa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hyperlink" Target="http://arduino.org/" TargetMode="External"/><Relationship Id="rId2" Type="http://schemas.openxmlformats.org/officeDocument/2006/relationships/hyperlink" Target="http://arduino.cc/"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zh.wikipedia.org/wiki/Atmel_AVR" TargetMode="External"/><Relationship Id="rId2" Type="http://schemas.openxmlformats.org/officeDocument/2006/relationships/hyperlink" Target="https://zh.wikipedia.org/wiki/%E9%96%8B%E6%94%BE%E5%8E%9F%E5%A7%8B%E7%A2%BC" TargetMode="External"/><Relationship Id="rId1" Type="http://schemas.openxmlformats.org/officeDocument/2006/relationships/slideLayout" Target="../slideLayouts/slideLayout7.xml"/><Relationship Id="rId5" Type="http://schemas.openxmlformats.org/officeDocument/2006/relationships/hyperlink" Target="https://zh.wikipedia.org/wiki/C%E8%AA%9E%E8%A8%80" TargetMode="External"/><Relationship Id="rId4" Type="http://schemas.openxmlformats.org/officeDocument/2006/relationships/hyperlink" Target="https://zh.wikipedia.org/wiki/Jav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a:xfrm>
            <a:off x="1892445" y="2070050"/>
            <a:ext cx="5082020" cy="2072675"/>
          </a:xfrm>
        </p:spPr>
        <p:txBody>
          <a:bodyPr/>
          <a:lstStyle/>
          <a:p>
            <a:r>
              <a:rPr lang="en-US" altLang="zh-CN" sz="7200" b="1" dirty="0">
                <a:latin typeface="等线 Light" panose="02010600030101010101" pitchFamily="2" charset="-122"/>
                <a:ea typeface="等线 Light" panose="02010600030101010101" pitchFamily="2" charset="-122"/>
              </a:rPr>
              <a:t>Arduino</a:t>
            </a:r>
          </a:p>
          <a:p>
            <a:r>
              <a:rPr lang="zh-CN" altLang="en-US" sz="7200" b="1" dirty="0">
                <a:latin typeface="等线 Light" panose="02010600030101010101" pitchFamily="2" charset="-122"/>
                <a:ea typeface="等线 Light" panose="02010600030101010101" pitchFamily="2" charset="-122"/>
              </a:rPr>
              <a:t>与开源硬件</a:t>
            </a:r>
          </a:p>
        </p:txBody>
      </p:sp>
      <p:sp>
        <p:nvSpPr>
          <p:cNvPr id="4" name="文本框 3"/>
          <p:cNvSpPr txBox="1"/>
          <p:nvPr/>
        </p:nvSpPr>
        <p:spPr>
          <a:xfrm>
            <a:off x="5846618" y="5292436"/>
            <a:ext cx="2701637" cy="369332"/>
          </a:xfrm>
          <a:prstGeom prst="rect">
            <a:avLst/>
          </a:prstGeom>
          <a:noFill/>
        </p:spPr>
        <p:txBody>
          <a:bodyPr wrap="square" rtlCol="0">
            <a:spAutoFit/>
          </a:bodyPr>
          <a:lstStyle/>
          <a:p>
            <a:r>
              <a:rPr lang="en-US" altLang="zh-CN" dirty="0"/>
              <a:t>yewei_andy@163.com</a:t>
            </a:r>
            <a:endParaRPr lang="zh-CN" altLang="en-US" dirty="0"/>
          </a:p>
        </p:txBody>
      </p:sp>
    </p:spTree>
    <p:extLst>
      <p:ext uri="{BB962C8B-B14F-4D97-AF65-F5344CB8AC3E}">
        <p14:creationId xmlns:p14="http://schemas.microsoft.com/office/powerpoint/2010/main" val="4176203638"/>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Arduino</a:t>
            </a:r>
            <a:r>
              <a:rPr lang="zh-CN" altLang="en-US" dirty="0"/>
              <a:t>的开源</a:t>
            </a:r>
          </a:p>
        </p:txBody>
      </p:sp>
      <p:sp>
        <p:nvSpPr>
          <p:cNvPr id="3" name="内容占位符 2"/>
          <p:cNvSpPr>
            <a:spLocks noGrp="1"/>
          </p:cNvSpPr>
          <p:nvPr>
            <p:ph idx="1"/>
          </p:nvPr>
        </p:nvSpPr>
        <p:spPr>
          <a:xfrm>
            <a:off x="326571" y="1227908"/>
            <a:ext cx="8634549" cy="5473337"/>
          </a:xfrm>
        </p:spPr>
        <p:txBody>
          <a:bodyPr>
            <a:normAutofit fontScale="92500"/>
          </a:bodyPr>
          <a:lstStyle/>
          <a:p>
            <a:r>
              <a:rPr lang="zh-CN" altLang="en-US" dirty="0"/>
              <a:t>随后马西莫</a:t>
            </a:r>
            <a:r>
              <a:rPr lang="en-US" altLang="zh-CN" dirty="0"/>
              <a:t>·</a:t>
            </a:r>
            <a:r>
              <a:rPr lang="zh-CN" altLang="en-US" dirty="0"/>
              <a:t>班齐、大卫</a:t>
            </a:r>
            <a:r>
              <a:rPr lang="en-US" altLang="zh-CN" dirty="0"/>
              <a:t>·</a:t>
            </a:r>
            <a:r>
              <a:rPr lang="zh-CN" altLang="en-US" dirty="0"/>
              <a:t>奎提耶斯和大卫</a:t>
            </a:r>
            <a:r>
              <a:rPr lang="en-US" altLang="zh-CN" dirty="0"/>
              <a:t>·</a:t>
            </a:r>
            <a:r>
              <a:rPr lang="zh-CN" altLang="en-US" dirty="0"/>
              <a:t>梅利斯把设计图放到了网上。保持设计的</a:t>
            </a:r>
            <a:r>
              <a:rPr lang="zh-CN" altLang="en-US" dirty="0">
                <a:hlinkClick r:id="rId2" tooltip="开放源码"/>
              </a:rPr>
              <a:t>开放源码</a:t>
            </a:r>
            <a:r>
              <a:rPr lang="zh-CN" altLang="en-US" dirty="0"/>
              <a:t>理念，因为版权法可以监管开源软件，却很难用在硬件上，他们决定采用共享创意许可。</a:t>
            </a:r>
            <a:r>
              <a:rPr lang="en-US" altLang="zh-CN" baseline="30000" dirty="0">
                <a:hlinkClick r:id="rId3"/>
              </a:rPr>
              <a:t>[1]</a:t>
            </a:r>
            <a:r>
              <a:rPr lang="zh-CN" altLang="en-US" dirty="0">
                <a:hlinkClick r:id="rId4" tooltip="共享创意"/>
              </a:rPr>
              <a:t>共享创意</a:t>
            </a:r>
            <a:r>
              <a:rPr lang="zh-CN" altLang="en-US" dirty="0"/>
              <a:t>是为保护开放版权行为而出现的类似</a:t>
            </a:r>
            <a:r>
              <a:rPr lang="en-US" altLang="zh-CN" dirty="0"/>
              <a:t>GPL</a:t>
            </a:r>
            <a:r>
              <a:rPr lang="zh-CN" altLang="en-US" dirty="0"/>
              <a:t>的一种许可（</a:t>
            </a:r>
            <a:r>
              <a:rPr lang="en-US" altLang="zh-CN" dirty="0"/>
              <a:t>license</a:t>
            </a:r>
            <a:r>
              <a:rPr lang="zh-CN" altLang="en-US" dirty="0"/>
              <a:t>）。在共享创意许可下，任何人都被允许生产</a:t>
            </a:r>
            <a:r>
              <a:rPr lang="zh-CN" altLang="en-US" dirty="0">
                <a:hlinkClick r:id="rId5" tooltip="印刷电路板"/>
              </a:rPr>
              <a:t>印刷电路板</a:t>
            </a:r>
            <a:r>
              <a:rPr lang="zh-CN" altLang="en-US" dirty="0"/>
              <a:t>的复制品，还能重新设计，甚至销售原设计的复制品。你不需要付版税，甚至不用取得</a:t>
            </a:r>
            <a:r>
              <a:rPr lang="en-US" altLang="zh-CN" dirty="0"/>
              <a:t>Arduino</a:t>
            </a:r>
            <a:r>
              <a:rPr lang="zh-CN" altLang="en-US" dirty="0"/>
              <a:t>团队的许可。然而，如果你重新发布了引用设计，你必须说明原始</a:t>
            </a:r>
            <a:r>
              <a:rPr lang="en-US" altLang="zh-CN" dirty="0"/>
              <a:t>Arduino</a:t>
            </a:r>
            <a:r>
              <a:rPr lang="zh-CN" altLang="en-US" dirty="0"/>
              <a:t>团队的贡献。如果你调整或改动了电路板，你的最新设计必须使用相同或类似的共享创意许可，以保证新版本的</a:t>
            </a:r>
            <a:r>
              <a:rPr lang="en-US" altLang="zh-CN" dirty="0"/>
              <a:t>Arduino</a:t>
            </a:r>
            <a:r>
              <a:rPr lang="zh-CN" altLang="en-US" dirty="0"/>
              <a:t>电路板也会一样的自由和开放。唯一被保留的只有</a:t>
            </a:r>
            <a:r>
              <a:rPr lang="en-US" altLang="zh-CN" dirty="0"/>
              <a:t>Arduino</a:t>
            </a:r>
            <a:r>
              <a:rPr lang="zh-CN" altLang="en-US" dirty="0"/>
              <a:t>这个名字。它被注册成了商标。如果有人想用这个名字卖电路板，那他们可能必须付一点商标费用给</a:t>
            </a:r>
            <a:r>
              <a:rPr lang="en-US" altLang="zh-CN" dirty="0"/>
              <a:t>Arduino</a:t>
            </a:r>
            <a:r>
              <a:rPr lang="zh-CN" altLang="en-US" dirty="0"/>
              <a:t>的核心开发团队成员。</a:t>
            </a:r>
          </a:p>
        </p:txBody>
      </p:sp>
    </p:spTree>
    <p:extLst>
      <p:ext uri="{BB962C8B-B14F-4D97-AF65-F5344CB8AC3E}">
        <p14:creationId xmlns:p14="http://schemas.microsoft.com/office/powerpoint/2010/main" val="31753039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Arduino</a:t>
            </a:r>
            <a:r>
              <a:rPr lang="zh-CN" altLang="en-US" dirty="0"/>
              <a:t>现代发展（分裂）</a:t>
            </a:r>
            <a:r>
              <a:rPr lang="en-US" altLang="zh-CN" dirty="0"/>
              <a:t>	</a:t>
            </a:r>
            <a:endParaRPr lang="zh-CN" altLang="en-US" dirty="0"/>
          </a:p>
        </p:txBody>
      </p:sp>
      <p:sp>
        <p:nvSpPr>
          <p:cNvPr id="3" name="内容占位符 2"/>
          <p:cNvSpPr>
            <a:spLocks noGrp="1"/>
          </p:cNvSpPr>
          <p:nvPr>
            <p:ph idx="1"/>
          </p:nvPr>
        </p:nvSpPr>
        <p:spPr>
          <a:xfrm>
            <a:off x="209007" y="1376248"/>
            <a:ext cx="8582296" cy="5207431"/>
          </a:xfrm>
        </p:spPr>
        <p:txBody>
          <a:bodyPr>
            <a:noAutofit/>
          </a:bodyPr>
          <a:lstStyle/>
          <a:p>
            <a:r>
              <a:rPr lang="zh-CN" altLang="en-US" dirty="0"/>
              <a:t>赞布罗塔</a:t>
            </a:r>
            <a:r>
              <a:rPr lang="en-US" altLang="zh-CN" dirty="0"/>
              <a:t>·</a:t>
            </a:r>
            <a:r>
              <a:rPr lang="zh-CN" altLang="en-US" dirty="0"/>
              <a:t>马提诺创立的</a:t>
            </a:r>
            <a:r>
              <a:rPr lang="en-US" altLang="zh-CN" dirty="0"/>
              <a:t>Arduino </a:t>
            </a:r>
            <a:r>
              <a:rPr lang="en-US" altLang="zh-CN" dirty="0" err="1"/>
              <a:t>Srl</a:t>
            </a:r>
            <a:r>
              <a:rPr lang="zh-CN" altLang="en-US" dirty="0"/>
              <a:t>被</a:t>
            </a:r>
            <a:r>
              <a:rPr lang="en-US" altLang="zh-CN" dirty="0"/>
              <a:t>2009</a:t>
            </a:r>
            <a:r>
              <a:rPr lang="zh-CN" altLang="en-US" dirty="0"/>
              <a:t>年创立的</a:t>
            </a:r>
            <a:r>
              <a:rPr lang="en-US" altLang="zh-CN" dirty="0"/>
              <a:t>Arduino LLC</a:t>
            </a:r>
            <a:r>
              <a:rPr lang="zh-CN" altLang="en-US" dirty="0"/>
              <a:t>控告侵犯了他们的著作权，这第二家被控侵权的</a:t>
            </a:r>
            <a:r>
              <a:rPr lang="en-US" altLang="zh-CN" dirty="0"/>
              <a:t>Arduino</a:t>
            </a:r>
            <a:r>
              <a:rPr lang="zh-CN" altLang="en-US" dirty="0"/>
              <a:t>（也就是</a:t>
            </a:r>
            <a:r>
              <a:rPr lang="en-US" altLang="zh-CN" dirty="0"/>
              <a:t>Arduino </a:t>
            </a:r>
            <a:r>
              <a:rPr lang="en-US" altLang="zh-CN" dirty="0" err="1"/>
              <a:t>Srl</a:t>
            </a:r>
            <a:r>
              <a:rPr lang="zh-CN" altLang="en-US" dirty="0"/>
              <a:t>），原先叫做</a:t>
            </a:r>
            <a:r>
              <a:rPr lang="en-US" altLang="zh-CN" dirty="0"/>
              <a:t>Smart Projects </a:t>
            </a:r>
            <a:r>
              <a:rPr lang="en-US" altLang="zh-CN" dirty="0" err="1"/>
              <a:t>Srl</a:t>
            </a:r>
            <a:r>
              <a:rPr lang="zh-CN" altLang="en-US" dirty="0"/>
              <a:t>，以前是在意大利负责生产制造</a:t>
            </a:r>
            <a:r>
              <a:rPr lang="en-US" altLang="zh-CN" dirty="0"/>
              <a:t>Arduino</a:t>
            </a:r>
            <a:r>
              <a:rPr lang="zh-CN" altLang="en-US" dirty="0"/>
              <a:t>控制板的公司。而第一家</a:t>
            </a:r>
            <a:r>
              <a:rPr lang="en-US" altLang="zh-CN" dirty="0"/>
              <a:t>Arduino</a:t>
            </a:r>
            <a:r>
              <a:rPr lang="zh-CN" altLang="en-US" dirty="0"/>
              <a:t>（也就是我们较熟悉的</a:t>
            </a:r>
            <a:r>
              <a:rPr lang="en-US" altLang="zh-CN" dirty="0"/>
              <a:t>Arduino LLC</a:t>
            </a:r>
            <a:r>
              <a:rPr lang="zh-CN" altLang="en-US" dirty="0"/>
              <a:t>）则负责开发控制板，并管理周边的开放源代码专题与社群。在之前，原本双方是合作的关系；</a:t>
            </a:r>
            <a:r>
              <a:rPr lang="en-US" altLang="zh-CN" dirty="0"/>
              <a:t>2014</a:t>
            </a:r>
            <a:r>
              <a:rPr lang="zh-CN" altLang="en-US" dirty="0"/>
              <a:t>年</a:t>
            </a:r>
            <a:r>
              <a:rPr lang="en-US" altLang="zh-CN" dirty="0"/>
              <a:t>Martino</a:t>
            </a:r>
            <a:r>
              <a:rPr lang="zh-CN" altLang="en-US" dirty="0"/>
              <a:t>与另外四位共同创办人，对于</a:t>
            </a:r>
            <a:r>
              <a:rPr lang="en-US" altLang="zh-CN" dirty="0"/>
              <a:t>Arduino</a:t>
            </a:r>
            <a:r>
              <a:rPr lang="zh-CN" altLang="en-US" dirty="0"/>
              <a:t>品牌的发展方向意见不合，导致</a:t>
            </a:r>
            <a:r>
              <a:rPr lang="en-US" altLang="zh-CN" dirty="0"/>
              <a:t>Martino</a:t>
            </a:r>
            <a:r>
              <a:rPr lang="zh-CN" altLang="en-US" dirty="0"/>
              <a:t>另外请费德里科</a:t>
            </a:r>
            <a:r>
              <a:rPr lang="en-US" altLang="zh-CN" dirty="0"/>
              <a:t>·</a:t>
            </a:r>
            <a:r>
              <a:rPr lang="zh-CN" altLang="en-US" dirty="0"/>
              <a:t>穆斯托担任</a:t>
            </a:r>
            <a:r>
              <a:rPr lang="en-US" altLang="zh-CN" dirty="0"/>
              <a:t>Smart Projects</a:t>
            </a:r>
            <a:r>
              <a:rPr lang="zh-CN" altLang="en-US" dirty="0"/>
              <a:t>的新首席执行官，并把公司名称改为</a:t>
            </a:r>
            <a:r>
              <a:rPr lang="en-US" altLang="zh-CN" dirty="0"/>
              <a:t>Arduino </a:t>
            </a:r>
            <a:r>
              <a:rPr lang="en-US" altLang="zh-CN" dirty="0" err="1"/>
              <a:t>Srl</a:t>
            </a:r>
            <a:r>
              <a:rPr lang="zh-CN" altLang="en-US" dirty="0"/>
              <a:t>。</a:t>
            </a:r>
            <a:r>
              <a:rPr lang="en-US" altLang="zh-CN" baseline="30000" dirty="0">
                <a:hlinkClick r:id="rId2"/>
              </a:rPr>
              <a:t>[2]</a:t>
            </a:r>
            <a:endParaRPr lang="zh-CN" altLang="en-US" dirty="0"/>
          </a:p>
        </p:txBody>
      </p:sp>
    </p:spTree>
    <p:extLst>
      <p:ext uri="{BB962C8B-B14F-4D97-AF65-F5344CB8AC3E}">
        <p14:creationId xmlns:p14="http://schemas.microsoft.com/office/powerpoint/2010/main" val="10780000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上面三大段话讲了什么故事？</a:t>
            </a:r>
          </a:p>
        </p:txBody>
      </p:sp>
      <p:sp>
        <p:nvSpPr>
          <p:cNvPr id="3" name="内容占位符 2"/>
          <p:cNvSpPr>
            <a:spLocks noGrp="1"/>
          </p:cNvSpPr>
          <p:nvPr>
            <p:ph idx="1"/>
          </p:nvPr>
        </p:nvSpPr>
        <p:spPr>
          <a:xfrm>
            <a:off x="300446" y="1376249"/>
            <a:ext cx="8214904" cy="4800714"/>
          </a:xfrm>
        </p:spPr>
        <p:txBody>
          <a:bodyPr>
            <a:normAutofit fontScale="92500"/>
          </a:bodyPr>
          <a:lstStyle/>
          <a:p>
            <a:r>
              <a:rPr lang="zh-CN" altLang="en-US" dirty="0"/>
              <a:t>上面三段话很长，把</a:t>
            </a:r>
            <a:r>
              <a:rPr lang="en-US" altLang="zh-CN" dirty="0" err="1"/>
              <a:t>arduino</a:t>
            </a:r>
            <a:r>
              <a:rPr lang="zh-CN" altLang="en-US" dirty="0"/>
              <a:t>的发展史总结起来就是，有一群很牛</a:t>
            </a:r>
            <a:r>
              <a:rPr lang="en-US" altLang="zh-CN" dirty="0"/>
              <a:t>B</a:t>
            </a:r>
            <a:r>
              <a:rPr lang="zh-CN" altLang="en-US" dirty="0"/>
              <a:t>的人，有硬件工程师有硬件工程师，一天他们发现用于电子教学的电路板太难用了，并且没有一个统一的标准，然后他们说干就干，软件工程师</a:t>
            </a:r>
            <a:r>
              <a:rPr lang="en-US" altLang="zh-CN" dirty="0"/>
              <a:t>2</a:t>
            </a:r>
            <a:r>
              <a:rPr lang="zh-CN" altLang="en-US" dirty="0"/>
              <a:t>天写出</a:t>
            </a:r>
            <a:r>
              <a:rPr lang="en-US" altLang="zh-CN" dirty="0" err="1"/>
              <a:t>arduino</a:t>
            </a:r>
            <a:r>
              <a:rPr lang="zh-CN" altLang="en-US" dirty="0"/>
              <a:t>的编程语言，硬件工程师在同一个星期内也把板子搞出来了，传闻他们喜欢到当地一个叫做</a:t>
            </a:r>
            <a:r>
              <a:rPr lang="en-US" altLang="zh-CN" dirty="0" err="1"/>
              <a:t>arduino</a:t>
            </a:r>
            <a:r>
              <a:rPr lang="zh-CN" altLang="en-US" dirty="0"/>
              <a:t>的酒馆，于是，这板子也叫作</a:t>
            </a:r>
            <a:r>
              <a:rPr lang="en-US" altLang="zh-CN" dirty="0" err="1"/>
              <a:t>arduino</a:t>
            </a:r>
            <a:r>
              <a:rPr lang="zh-CN" altLang="en-US" dirty="0"/>
              <a:t>，并且他们把板子开源，这就到了成立基金会的时候了，于是这帮人就成立了</a:t>
            </a:r>
            <a:r>
              <a:rPr lang="en-US" altLang="zh-CN" dirty="0" err="1"/>
              <a:t>arduino</a:t>
            </a:r>
            <a:r>
              <a:rPr lang="zh-CN" altLang="en-US" dirty="0"/>
              <a:t>基金会（</a:t>
            </a:r>
            <a:r>
              <a:rPr lang="en-US" altLang="zh-CN" dirty="0"/>
              <a:t>Arduino LLC</a:t>
            </a:r>
            <a:r>
              <a:rPr lang="zh-CN" altLang="en-US" dirty="0"/>
              <a:t>），不过这帮人其中一个人开的公司是为</a:t>
            </a:r>
            <a:r>
              <a:rPr lang="en-US" altLang="zh-CN" dirty="0" err="1"/>
              <a:t>arduino</a:t>
            </a:r>
            <a:r>
              <a:rPr lang="zh-CN" altLang="en-US" dirty="0"/>
              <a:t>生产电路板，可是就是这个人，在</a:t>
            </a:r>
            <a:r>
              <a:rPr lang="en-US" altLang="zh-CN" dirty="0"/>
              <a:t>2014</a:t>
            </a:r>
            <a:r>
              <a:rPr lang="zh-CN" altLang="en-US" dirty="0"/>
              <a:t>年跳槽，自己组建</a:t>
            </a:r>
            <a:r>
              <a:rPr lang="en-US" altLang="zh-CN" dirty="0"/>
              <a:t>Arduino </a:t>
            </a:r>
            <a:r>
              <a:rPr lang="en-US" altLang="zh-CN" dirty="0" err="1"/>
              <a:t>Srl</a:t>
            </a:r>
            <a:r>
              <a:rPr lang="zh-CN" altLang="en-US" dirty="0"/>
              <a:t>公司，也是开源</a:t>
            </a:r>
            <a:r>
              <a:rPr lang="en-US" altLang="zh-CN" dirty="0" err="1"/>
              <a:t>arduino</a:t>
            </a:r>
            <a:r>
              <a:rPr lang="zh-CN" altLang="en-US" dirty="0"/>
              <a:t>产品线，并当年以商标为名把基金会告上法庭。</a:t>
            </a:r>
          </a:p>
        </p:txBody>
      </p:sp>
    </p:spTree>
    <p:extLst>
      <p:ext uri="{BB962C8B-B14F-4D97-AF65-F5344CB8AC3E}">
        <p14:creationId xmlns:p14="http://schemas.microsoft.com/office/powerpoint/2010/main" val="9567340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上面三大段话讲了什么故事？</a:t>
            </a:r>
          </a:p>
        </p:txBody>
      </p:sp>
      <p:sp>
        <p:nvSpPr>
          <p:cNvPr id="3" name="内容占位符 2"/>
          <p:cNvSpPr>
            <a:spLocks noGrp="1"/>
          </p:cNvSpPr>
          <p:nvPr>
            <p:ph idx="1"/>
          </p:nvPr>
        </p:nvSpPr>
        <p:spPr>
          <a:xfrm>
            <a:off x="248194" y="1214845"/>
            <a:ext cx="8267156" cy="4962117"/>
          </a:xfrm>
        </p:spPr>
        <p:txBody>
          <a:bodyPr/>
          <a:lstStyle/>
          <a:p>
            <a:r>
              <a:rPr lang="zh-CN" altLang="en-US" dirty="0"/>
              <a:t>但是这件事情怎么也是说不清楚，毕竟属于开源硬件，没有任何盈利，并且商标也没有用在盈利的产品上，于是</a:t>
            </a:r>
            <a:r>
              <a:rPr lang="en-US" altLang="zh-CN" dirty="0" err="1"/>
              <a:t>arduino</a:t>
            </a:r>
            <a:r>
              <a:rPr lang="zh-CN" altLang="en-US" dirty="0"/>
              <a:t>就分为两家公司了。</a:t>
            </a:r>
            <a:endParaRPr lang="en-US" altLang="zh-CN" dirty="0"/>
          </a:p>
          <a:p>
            <a:r>
              <a:rPr lang="zh-CN" altLang="en-US" dirty="0"/>
              <a:t>一间是最当初的也是我们熟悉的</a:t>
            </a:r>
            <a:r>
              <a:rPr lang="en-US" altLang="zh-CN" dirty="0"/>
              <a:t>Arduino LLC</a:t>
            </a:r>
          </a:p>
          <a:p>
            <a:r>
              <a:rPr lang="zh-CN" altLang="en-US" dirty="0"/>
              <a:t>一间是</a:t>
            </a:r>
            <a:r>
              <a:rPr lang="en-US" altLang="zh-CN" dirty="0"/>
              <a:t>Arduino </a:t>
            </a:r>
            <a:r>
              <a:rPr lang="en-US" altLang="zh-CN" dirty="0" err="1"/>
              <a:t>Srl</a:t>
            </a:r>
            <a:r>
              <a:rPr lang="zh-CN" altLang="en-US" dirty="0"/>
              <a:t>（原本叫做</a:t>
            </a:r>
            <a:r>
              <a:rPr lang="en-US" altLang="zh-CN" dirty="0"/>
              <a:t>Smart Projects </a:t>
            </a:r>
            <a:r>
              <a:rPr lang="en-US" altLang="zh-CN" dirty="0" err="1"/>
              <a:t>Srl</a:t>
            </a:r>
            <a:r>
              <a:rPr lang="en-US" altLang="zh-CN" dirty="0"/>
              <a:t> </a:t>
            </a:r>
            <a:r>
              <a:rPr lang="zh-CN" altLang="en-US" dirty="0"/>
              <a:t>后改名）</a:t>
            </a:r>
            <a:endParaRPr lang="en-US" altLang="zh-CN" dirty="0"/>
          </a:p>
          <a:p>
            <a:r>
              <a:rPr lang="zh-CN" altLang="en-US" dirty="0"/>
              <a:t>两个公司的注册域名是不同的</a:t>
            </a:r>
            <a:endParaRPr lang="en-US" altLang="zh-CN" dirty="0"/>
          </a:p>
          <a:p>
            <a:r>
              <a:rPr lang="en-US" altLang="zh-CN" dirty="0"/>
              <a:t>Arduino LLC(</a:t>
            </a:r>
            <a:r>
              <a:rPr lang="en-US" altLang="zh-CN" dirty="0">
                <a:hlinkClick r:id="rId2"/>
              </a:rPr>
              <a:t>www.arduino.cc</a:t>
            </a:r>
            <a:r>
              <a:rPr lang="zh-CN" altLang="en-US" dirty="0"/>
              <a:t>）</a:t>
            </a:r>
            <a:endParaRPr lang="en-US" altLang="zh-CN" dirty="0"/>
          </a:p>
          <a:p>
            <a:r>
              <a:rPr lang="en-US" altLang="zh-CN" dirty="0"/>
              <a:t>Arduino </a:t>
            </a:r>
            <a:r>
              <a:rPr lang="en-US" altLang="zh-CN" dirty="0" err="1"/>
              <a:t>Srl</a:t>
            </a:r>
            <a:r>
              <a:rPr lang="en-US" altLang="zh-CN" dirty="0"/>
              <a:t>(</a:t>
            </a:r>
            <a:r>
              <a:rPr lang="en-US" altLang="zh-CN" dirty="0">
                <a:hlinkClick r:id="rId3"/>
              </a:rPr>
              <a:t>www.arduino.org</a:t>
            </a:r>
            <a:r>
              <a:rPr lang="en-US" altLang="zh-CN" dirty="0"/>
              <a:t>)</a:t>
            </a:r>
          </a:p>
          <a:p>
            <a:endParaRPr lang="en-US" altLang="zh-CN" dirty="0"/>
          </a:p>
          <a:p>
            <a:endParaRPr lang="en-US" altLang="zh-CN"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4025" y="1646464"/>
            <a:ext cx="5695950" cy="3695700"/>
          </a:xfrm>
          <a:prstGeom prst="rect">
            <a:avLst/>
          </a:prstGeom>
        </p:spPr>
      </p:pic>
    </p:spTree>
    <p:extLst>
      <p:ext uri="{BB962C8B-B14F-4D97-AF65-F5344CB8AC3E}">
        <p14:creationId xmlns:p14="http://schemas.microsoft.com/office/powerpoint/2010/main" val="5038869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Arduino </a:t>
            </a:r>
            <a:r>
              <a:rPr lang="zh-CN" altLang="en-US" dirty="0"/>
              <a:t>的合二为一</a:t>
            </a:r>
          </a:p>
        </p:txBody>
      </p:sp>
      <p:sp>
        <p:nvSpPr>
          <p:cNvPr id="3" name="内容占位符 2"/>
          <p:cNvSpPr>
            <a:spLocks noGrp="1"/>
          </p:cNvSpPr>
          <p:nvPr>
            <p:ph idx="1"/>
          </p:nvPr>
        </p:nvSpPr>
        <p:spPr/>
        <p:txBody>
          <a:bodyPr/>
          <a:lstStyle/>
          <a:p>
            <a:r>
              <a:rPr lang="zh-CN" altLang="en-US" dirty="0"/>
              <a:t>今年</a:t>
            </a:r>
            <a:r>
              <a:rPr lang="en-US" altLang="zh-CN" dirty="0"/>
              <a:t>10</a:t>
            </a:r>
            <a:r>
              <a:rPr lang="zh-CN" altLang="en-US" dirty="0"/>
              <a:t>月份，</a:t>
            </a:r>
            <a:r>
              <a:rPr lang="en-US" altLang="zh-CN" dirty="0"/>
              <a:t>Arduino LLC</a:t>
            </a:r>
            <a:r>
              <a:rPr lang="zh-CN" altLang="en-US" dirty="0"/>
              <a:t>（即</a:t>
            </a:r>
            <a:r>
              <a:rPr lang="en-US" altLang="zh-CN" dirty="0">
                <a:hlinkClick r:id="rId2"/>
              </a:rPr>
              <a:t>arduino.cc</a:t>
            </a:r>
            <a:r>
              <a:rPr lang="en-US" altLang="zh-CN" dirty="0"/>
              <a:t>)</a:t>
            </a:r>
            <a:r>
              <a:rPr lang="zh-CN" altLang="en-US" dirty="0"/>
              <a:t>和</a:t>
            </a:r>
            <a:r>
              <a:rPr lang="en-US" altLang="zh-CN" dirty="0"/>
              <a:t>Arduino </a:t>
            </a:r>
            <a:r>
              <a:rPr lang="en-US" altLang="zh-CN" dirty="0" err="1"/>
              <a:t>Srl</a:t>
            </a:r>
            <a:r>
              <a:rPr lang="zh-CN" altLang="en-US" dirty="0"/>
              <a:t>（即</a:t>
            </a:r>
            <a:r>
              <a:rPr lang="en-US" altLang="zh-CN" dirty="0">
                <a:hlinkClick r:id="rId3"/>
              </a:rPr>
              <a:t>arduino.org</a:t>
            </a:r>
            <a:r>
              <a:rPr lang="en-US" altLang="zh-CN" dirty="0"/>
              <a:t>)</a:t>
            </a:r>
            <a:r>
              <a:rPr lang="zh-CN" altLang="en-US" dirty="0"/>
              <a:t>宣布合并，成立“</a:t>
            </a:r>
            <a:r>
              <a:rPr lang="en-US" altLang="zh-CN" dirty="0"/>
              <a:t>Arduino</a:t>
            </a:r>
            <a:r>
              <a:rPr lang="zh-CN" altLang="en-US" dirty="0"/>
              <a:t>控股”和“</a:t>
            </a:r>
            <a:r>
              <a:rPr lang="en-US" altLang="zh-CN" dirty="0"/>
              <a:t>Arduino</a:t>
            </a:r>
            <a:r>
              <a:rPr lang="zh-CN" altLang="en-US" dirty="0"/>
              <a:t>基金会”。</a:t>
            </a:r>
            <a:endParaRPr lang="en-US" altLang="zh-CN" dirty="0"/>
          </a:p>
          <a:p>
            <a:r>
              <a:rPr lang="zh-CN" altLang="en-US" dirty="0"/>
              <a:t>此外，</a:t>
            </a:r>
            <a:r>
              <a:rPr lang="en-US" altLang="zh-CN" dirty="0"/>
              <a:t>Arduino</a:t>
            </a:r>
            <a:r>
              <a:rPr lang="zh-CN" altLang="en-US" dirty="0"/>
              <a:t>将成立一个非营利性的“</a:t>
            </a:r>
            <a:r>
              <a:rPr lang="en-US" altLang="zh-CN" dirty="0"/>
              <a:t>Arduino</a:t>
            </a:r>
            <a:r>
              <a:rPr lang="zh-CN" altLang="en-US" dirty="0"/>
              <a:t>基金会”，负责维护开源的</a:t>
            </a:r>
            <a:r>
              <a:rPr lang="en-US" altLang="zh-CN" dirty="0"/>
              <a:t>Arduino IDE</a:t>
            </a:r>
            <a:r>
              <a:rPr lang="zh-CN" altLang="en-US" dirty="0"/>
              <a:t>，通过开设各种奖学金，资助社区和开发计划来继续促进开源和创客运动</a:t>
            </a:r>
          </a:p>
        </p:txBody>
      </p:sp>
    </p:spTree>
    <p:extLst>
      <p:ext uri="{BB962C8B-B14F-4D97-AF65-F5344CB8AC3E}">
        <p14:creationId xmlns:p14="http://schemas.microsoft.com/office/powerpoint/2010/main" val="41259706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Arduino </a:t>
            </a:r>
            <a:r>
              <a:rPr lang="zh-CN" altLang="en-US" dirty="0"/>
              <a:t>产品线</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8320" y="1376249"/>
            <a:ext cx="4743450" cy="3724275"/>
          </a:xfrm>
        </p:spPr>
      </p:pic>
      <p:sp>
        <p:nvSpPr>
          <p:cNvPr id="4" name="文本框 3"/>
          <p:cNvSpPr txBox="1"/>
          <p:nvPr/>
        </p:nvSpPr>
        <p:spPr>
          <a:xfrm>
            <a:off x="123018" y="1471287"/>
            <a:ext cx="4480560" cy="646331"/>
          </a:xfrm>
          <a:prstGeom prst="rect">
            <a:avLst/>
          </a:prstGeom>
          <a:noFill/>
        </p:spPr>
        <p:txBody>
          <a:bodyPr wrap="square" rtlCol="0">
            <a:spAutoFit/>
          </a:bodyPr>
          <a:lstStyle/>
          <a:p>
            <a:r>
              <a:rPr lang="en-US" altLang="zh-CN" sz="3600" dirty="0">
                <a:latin typeface="+mj-ea"/>
                <a:ea typeface="+mj-ea"/>
              </a:rPr>
              <a:t>Arduino UNO R3</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08" y="2212657"/>
            <a:ext cx="9006741" cy="4645343"/>
          </a:xfrm>
          <a:prstGeom prst="rect">
            <a:avLst/>
          </a:prstGeom>
        </p:spPr>
      </p:pic>
    </p:spTree>
    <p:extLst>
      <p:ext uri="{BB962C8B-B14F-4D97-AF65-F5344CB8AC3E}">
        <p14:creationId xmlns:p14="http://schemas.microsoft.com/office/powerpoint/2010/main" val="15057179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Arduino </a:t>
            </a:r>
            <a:r>
              <a:rPr lang="zh-CN" altLang="en-US" dirty="0"/>
              <a:t>产品线</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43375" y="1376249"/>
            <a:ext cx="5000625" cy="3743325"/>
          </a:xfrm>
        </p:spPr>
      </p:pic>
      <p:sp>
        <p:nvSpPr>
          <p:cNvPr id="5" name="文本框 4"/>
          <p:cNvSpPr txBox="1"/>
          <p:nvPr/>
        </p:nvSpPr>
        <p:spPr>
          <a:xfrm>
            <a:off x="509451" y="1580606"/>
            <a:ext cx="2978332" cy="646331"/>
          </a:xfrm>
          <a:prstGeom prst="rect">
            <a:avLst/>
          </a:prstGeom>
          <a:noFill/>
        </p:spPr>
        <p:txBody>
          <a:bodyPr wrap="square" rtlCol="0">
            <a:spAutoFit/>
          </a:bodyPr>
          <a:lstStyle/>
          <a:p>
            <a:r>
              <a:rPr lang="en-US" altLang="zh-CN" sz="3600" dirty="0">
                <a:latin typeface="+mj-ea"/>
                <a:ea typeface="+mj-ea"/>
              </a:rPr>
              <a:t>Arduino 101</a:t>
            </a:r>
            <a:endParaRPr lang="zh-CN" altLang="en-US" sz="3600" dirty="0">
              <a:latin typeface="+mj-ea"/>
              <a:ea typeface="+mj-ea"/>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08" y="776232"/>
            <a:ext cx="8503919" cy="6011019"/>
          </a:xfrm>
          <a:prstGeom prst="rect">
            <a:avLst/>
          </a:prstGeom>
        </p:spPr>
      </p:pic>
    </p:spTree>
    <p:extLst>
      <p:ext uri="{BB962C8B-B14F-4D97-AF65-F5344CB8AC3E}">
        <p14:creationId xmlns:p14="http://schemas.microsoft.com/office/powerpoint/2010/main" val="10709950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Arduino </a:t>
            </a:r>
            <a:r>
              <a:rPr lang="zh-CN" altLang="en-US" dirty="0"/>
              <a:t>产品线</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1029" y="1376249"/>
            <a:ext cx="5478508" cy="4401992"/>
          </a:xfrm>
        </p:spPr>
      </p:pic>
      <p:sp>
        <p:nvSpPr>
          <p:cNvPr id="4" name="文本框 3"/>
          <p:cNvSpPr txBox="1"/>
          <p:nvPr/>
        </p:nvSpPr>
        <p:spPr>
          <a:xfrm>
            <a:off x="100208" y="1502229"/>
            <a:ext cx="3230821" cy="646331"/>
          </a:xfrm>
          <a:prstGeom prst="rect">
            <a:avLst/>
          </a:prstGeom>
          <a:noFill/>
        </p:spPr>
        <p:txBody>
          <a:bodyPr wrap="square" rtlCol="0">
            <a:spAutoFit/>
          </a:bodyPr>
          <a:lstStyle/>
          <a:p>
            <a:r>
              <a:rPr lang="en-US" altLang="zh-CN" sz="3600" dirty="0">
                <a:latin typeface="+mj-ea"/>
                <a:ea typeface="+mj-ea"/>
              </a:rPr>
              <a:t>Arduino Micro</a:t>
            </a:r>
            <a:endParaRPr lang="zh-CN" altLang="en-US" sz="3600" dirty="0">
              <a:latin typeface="+mj-ea"/>
              <a:ea typeface="+mj-ea"/>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68" y="2576282"/>
            <a:ext cx="9088232" cy="4098838"/>
          </a:xfrm>
          <a:prstGeom prst="rect">
            <a:avLst/>
          </a:prstGeom>
        </p:spPr>
      </p:pic>
    </p:spTree>
    <p:extLst>
      <p:ext uri="{BB962C8B-B14F-4D97-AF65-F5344CB8AC3E}">
        <p14:creationId xmlns:p14="http://schemas.microsoft.com/office/powerpoint/2010/main" val="13945789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Arduino </a:t>
            </a:r>
            <a:r>
              <a:rPr lang="zh-CN" altLang="en-US" dirty="0"/>
              <a:t>产品线</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93337" y="1376249"/>
            <a:ext cx="4981575" cy="3829050"/>
          </a:xfrm>
        </p:spPr>
      </p:pic>
      <p:sp>
        <p:nvSpPr>
          <p:cNvPr id="4" name="文本框 3"/>
          <p:cNvSpPr txBox="1"/>
          <p:nvPr/>
        </p:nvSpPr>
        <p:spPr>
          <a:xfrm>
            <a:off x="156754" y="1515291"/>
            <a:ext cx="4415246" cy="769441"/>
          </a:xfrm>
          <a:prstGeom prst="rect">
            <a:avLst/>
          </a:prstGeom>
          <a:noFill/>
        </p:spPr>
        <p:txBody>
          <a:bodyPr wrap="square" rtlCol="0">
            <a:spAutoFit/>
          </a:bodyPr>
          <a:lstStyle/>
          <a:p>
            <a:r>
              <a:rPr lang="en-US" altLang="zh-CN" sz="4400" dirty="0">
                <a:latin typeface="+mj-ea"/>
                <a:ea typeface="+mj-ea"/>
              </a:rPr>
              <a:t>Arduino PRO Mini</a:t>
            </a:r>
            <a:endParaRPr lang="zh-CN" altLang="en-US" sz="4400" dirty="0">
              <a:latin typeface="+mj-ea"/>
              <a:ea typeface="+mj-ea"/>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32" y="2576282"/>
            <a:ext cx="8902336" cy="3996262"/>
          </a:xfrm>
          <a:prstGeom prst="rect">
            <a:avLst/>
          </a:prstGeom>
        </p:spPr>
      </p:pic>
    </p:spTree>
    <p:extLst>
      <p:ext uri="{BB962C8B-B14F-4D97-AF65-F5344CB8AC3E}">
        <p14:creationId xmlns:p14="http://schemas.microsoft.com/office/powerpoint/2010/main" val="19479477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Arduino </a:t>
            </a:r>
            <a:r>
              <a:rPr lang="zh-CN" altLang="en-US" dirty="0"/>
              <a:t>产品线</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0694" y="1534455"/>
            <a:ext cx="5061984" cy="4160951"/>
          </a:xfrm>
        </p:spPr>
      </p:pic>
      <p:sp>
        <p:nvSpPr>
          <p:cNvPr id="4" name="文本框 3"/>
          <p:cNvSpPr txBox="1"/>
          <p:nvPr/>
        </p:nvSpPr>
        <p:spPr>
          <a:xfrm>
            <a:off x="100208" y="1376249"/>
            <a:ext cx="3931920" cy="861774"/>
          </a:xfrm>
          <a:prstGeom prst="rect">
            <a:avLst/>
          </a:prstGeom>
          <a:noFill/>
        </p:spPr>
        <p:txBody>
          <a:bodyPr wrap="square" rtlCol="0">
            <a:spAutoFit/>
          </a:bodyPr>
          <a:lstStyle/>
          <a:p>
            <a:r>
              <a:rPr lang="en-US" altLang="zh-CN" sz="3200" dirty="0">
                <a:latin typeface="+mj-ea"/>
                <a:ea typeface="+mj-ea"/>
              </a:rPr>
              <a:t>Arduino MEGA 2560</a:t>
            </a:r>
          </a:p>
          <a:p>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64" y="2238023"/>
            <a:ext cx="8956342" cy="3119124"/>
          </a:xfrm>
          <a:prstGeom prst="rect">
            <a:avLst/>
          </a:prstGeom>
        </p:spPr>
      </p:pic>
    </p:spTree>
    <p:extLst>
      <p:ext uri="{BB962C8B-B14F-4D97-AF65-F5344CB8AC3E}">
        <p14:creationId xmlns:p14="http://schemas.microsoft.com/office/powerpoint/2010/main" val="21018962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martArt 占位符 1"/>
          <p:cNvSpPr>
            <a:spLocks noGrp="1"/>
          </p:cNvSpPr>
          <p:nvPr>
            <p:ph type="dgm" sz="quarter" idx="10"/>
          </p:nvPr>
        </p:nvSpPr>
        <p:spPr/>
      </p:sp>
      <p:sp>
        <p:nvSpPr>
          <p:cNvPr id="3" name="文本框 2"/>
          <p:cNvSpPr txBox="1"/>
          <p:nvPr/>
        </p:nvSpPr>
        <p:spPr>
          <a:xfrm>
            <a:off x="2230582" y="2286000"/>
            <a:ext cx="6537181" cy="3108543"/>
          </a:xfrm>
          <a:prstGeom prst="rect">
            <a:avLst/>
          </a:prstGeom>
          <a:noFill/>
        </p:spPr>
        <p:txBody>
          <a:bodyPr wrap="square" rtlCol="0">
            <a:spAutoFit/>
          </a:bodyPr>
          <a:lstStyle/>
          <a:p>
            <a:r>
              <a:rPr lang="zh-CN" altLang="en-US" sz="2800" b="1" dirty="0"/>
              <a:t>开源硬件是指与自由及开放原始码软件相同方式设计的计算机和电子硬件。开源硬件开始考虑对软件以外的领域开源，是开源文化的一部分。这个词主要是用来反映自由释放详细信息的硬件设计，如电路图、材料清单和电路板布局数据，通常使用开源软件来驱动硬件。</a:t>
            </a:r>
          </a:p>
        </p:txBody>
      </p:sp>
      <p:sp>
        <p:nvSpPr>
          <p:cNvPr id="4" name="文本框 3"/>
          <p:cNvSpPr txBox="1"/>
          <p:nvPr/>
        </p:nvSpPr>
        <p:spPr>
          <a:xfrm>
            <a:off x="318655" y="235527"/>
            <a:ext cx="7121236" cy="584775"/>
          </a:xfrm>
          <a:prstGeom prst="rect">
            <a:avLst/>
          </a:prstGeom>
          <a:noFill/>
        </p:spPr>
        <p:txBody>
          <a:bodyPr wrap="square" rtlCol="0">
            <a:spAutoFit/>
          </a:bodyPr>
          <a:lstStyle/>
          <a:p>
            <a:r>
              <a:rPr lang="zh-CN" altLang="en-US" sz="3200" b="1" dirty="0"/>
              <a:t>什么样的硬件才是属于开源硬件呢？</a:t>
            </a:r>
          </a:p>
        </p:txBody>
      </p:sp>
    </p:spTree>
    <p:extLst>
      <p:ext uri="{BB962C8B-B14F-4D97-AF65-F5344CB8AC3E}">
        <p14:creationId xmlns:p14="http://schemas.microsoft.com/office/powerpoint/2010/main" val="3299453590"/>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heel(1)">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Arduino </a:t>
            </a:r>
            <a:r>
              <a:rPr lang="zh-CN" altLang="en-US"/>
              <a:t>产品线</a:t>
            </a:r>
            <a:endParaRPr lang="zh-CN" altLang="en-US" dirty="0"/>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0126" y="1376249"/>
            <a:ext cx="5020719" cy="4045033"/>
          </a:xfrm>
        </p:spPr>
      </p:pic>
      <p:sp>
        <p:nvSpPr>
          <p:cNvPr id="5" name="文本框 4"/>
          <p:cNvSpPr txBox="1"/>
          <p:nvPr/>
        </p:nvSpPr>
        <p:spPr>
          <a:xfrm>
            <a:off x="100207" y="1528353"/>
            <a:ext cx="3413701" cy="523220"/>
          </a:xfrm>
          <a:prstGeom prst="rect">
            <a:avLst/>
          </a:prstGeom>
          <a:noFill/>
        </p:spPr>
        <p:txBody>
          <a:bodyPr wrap="square" rtlCol="0">
            <a:spAutoFit/>
          </a:bodyPr>
          <a:lstStyle/>
          <a:p>
            <a:r>
              <a:rPr lang="en-US" altLang="zh-CN" sz="2800" dirty="0">
                <a:latin typeface="+mj-ea"/>
                <a:ea typeface="+mj-ea"/>
              </a:rPr>
              <a:t>Arduino ZERO</a:t>
            </a:r>
            <a:endParaRPr lang="zh-CN" altLang="en-US" sz="2800" dirty="0">
              <a:latin typeface="+mj-ea"/>
              <a:ea typeface="+mj-ea"/>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76282"/>
            <a:ext cx="9037760" cy="4045033"/>
          </a:xfrm>
          <a:prstGeom prst="rect">
            <a:avLst/>
          </a:prstGeom>
        </p:spPr>
      </p:pic>
    </p:spTree>
    <p:extLst>
      <p:ext uri="{BB962C8B-B14F-4D97-AF65-F5344CB8AC3E}">
        <p14:creationId xmlns:p14="http://schemas.microsoft.com/office/powerpoint/2010/main" val="1856940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Light" panose="020B0502040204020203" pitchFamily="34" charset="-122"/>
                <a:ea typeface="微软雅黑 Light" panose="020B0502040204020203" pitchFamily="34" charset="-122"/>
              </a:rPr>
              <a:t>像</a:t>
            </a:r>
            <a:r>
              <a:rPr lang="en-US" altLang="zh-CN" dirty="0">
                <a:latin typeface="微软雅黑 Light" panose="020B0502040204020203" pitchFamily="34" charset="-122"/>
                <a:ea typeface="微软雅黑 Light" panose="020B0502040204020203" pitchFamily="34" charset="-122"/>
              </a:rPr>
              <a:t>GEEKER</a:t>
            </a:r>
            <a:r>
              <a:rPr lang="zh-CN" altLang="en-US" dirty="0">
                <a:latin typeface="微软雅黑 Light" panose="020B0502040204020203" pitchFamily="34" charset="-122"/>
                <a:ea typeface="微软雅黑 Light" panose="020B0502040204020203" pitchFamily="34" charset="-122"/>
              </a:rPr>
              <a:t>一样创造</a:t>
            </a:r>
            <a:r>
              <a:rPr lang="en-US" altLang="zh-CN" dirty="0">
                <a:latin typeface="微软雅黑 Light" panose="020B0502040204020203" pitchFamily="34" charset="-122"/>
                <a:ea typeface="微软雅黑 Light" panose="020B0502040204020203" pitchFamily="34" charset="-122"/>
              </a:rPr>
              <a:t>TOP10</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p:cNvSpPr>
            <a:spLocks noGrp="1"/>
          </p:cNvSpPr>
          <p:nvPr>
            <p:ph idx="1"/>
          </p:nvPr>
        </p:nvSpPr>
        <p:spPr/>
        <p:txBody>
          <a:bodyPr/>
          <a:lstStyle/>
          <a:p>
            <a:endParaRPr lang="zh-CN" altLang="en-US" dirty="0"/>
          </a:p>
        </p:txBody>
      </p:sp>
      <p:sp>
        <p:nvSpPr>
          <p:cNvPr id="4" name="文本框 3"/>
          <p:cNvSpPr txBox="1"/>
          <p:nvPr/>
        </p:nvSpPr>
        <p:spPr>
          <a:xfrm>
            <a:off x="287382" y="1848576"/>
            <a:ext cx="8386355" cy="646331"/>
          </a:xfrm>
          <a:prstGeom prst="rect">
            <a:avLst/>
          </a:prstGeom>
          <a:noFill/>
        </p:spPr>
        <p:txBody>
          <a:bodyPr wrap="square" rtlCol="0">
            <a:spAutoFit/>
          </a:bodyPr>
          <a:lstStyle/>
          <a:p>
            <a:endParaRPr lang="zh-CN" altLang="en-US" sz="3600" dirty="0"/>
          </a:p>
        </p:txBody>
      </p:sp>
    </p:spTree>
    <p:extLst>
      <p:ext uri="{BB962C8B-B14F-4D97-AF65-F5344CB8AC3E}">
        <p14:creationId xmlns:p14="http://schemas.microsoft.com/office/powerpoint/2010/main" val="2262782194"/>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latin typeface="微软雅黑" panose="020B0503020204020204" pitchFamily="34" charset="-122"/>
                <a:ea typeface="微软雅黑" panose="020B0503020204020204" pitchFamily="34" charset="-122"/>
              </a:rPr>
              <a:t>Arduino UNO</a:t>
            </a:r>
            <a:r>
              <a:rPr lang="zh-CN" altLang="en-US" sz="2800" dirty="0">
                <a:latin typeface="微软雅黑" panose="020B0503020204020204" pitchFamily="34" charset="-122"/>
                <a:ea typeface="微软雅黑" panose="020B0503020204020204" pitchFamily="34" charset="-122"/>
              </a:rPr>
              <a:t>板讲解</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4949" y="1622571"/>
            <a:ext cx="6296148" cy="4351338"/>
          </a:xfrm>
        </p:spPr>
      </p:pic>
      <p:cxnSp>
        <p:nvCxnSpPr>
          <p:cNvPr id="6" name="直接箭头连接符 5"/>
          <p:cNvCxnSpPr/>
          <p:nvPr/>
        </p:nvCxnSpPr>
        <p:spPr>
          <a:xfrm>
            <a:off x="509451" y="2142309"/>
            <a:ext cx="823035" cy="56170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 name="直接箭头连接符 7"/>
          <p:cNvCxnSpPr/>
          <p:nvPr/>
        </p:nvCxnSpPr>
        <p:spPr>
          <a:xfrm>
            <a:off x="1332486" y="4981055"/>
            <a:ext cx="352697" cy="504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7569437" y="3446989"/>
            <a:ext cx="396000" cy="296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6969374" y="1084217"/>
            <a:ext cx="110695" cy="327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7264952" y="4547499"/>
            <a:ext cx="502485" cy="150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7265100" y="5976257"/>
            <a:ext cx="338478" cy="230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3801291" y="6040504"/>
            <a:ext cx="353272" cy="311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4349931" y="666206"/>
            <a:ext cx="130629" cy="1756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6832262" y="2314876"/>
            <a:ext cx="796372" cy="59988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0" name="文本框 29"/>
          <p:cNvSpPr txBox="1"/>
          <p:nvPr/>
        </p:nvSpPr>
        <p:spPr>
          <a:xfrm>
            <a:off x="-71659" y="1263036"/>
            <a:ext cx="2673382" cy="1200329"/>
          </a:xfrm>
          <a:prstGeom prst="rect">
            <a:avLst/>
          </a:prstGeom>
          <a:noFill/>
        </p:spPr>
        <p:txBody>
          <a:bodyPr wrap="square" rtlCol="0">
            <a:spAutoFit/>
          </a:bodyPr>
          <a:lstStyle/>
          <a:p>
            <a:r>
              <a:rPr lang="en-US" altLang="zh-CN" sz="2400" b="1" dirty="0">
                <a:latin typeface="微软雅黑 Light" panose="020B0502040204020203" pitchFamily="34" charset="-122"/>
                <a:ea typeface="微软雅黑 Light" panose="020B0502040204020203" pitchFamily="34" charset="-122"/>
              </a:rPr>
              <a:t>USB</a:t>
            </a:r>
            <a:r>
              <a:rPr lang="zh-CN" altLang="en-US" sz="2400" b="1" dirty="0">
                <a:latin typeface="微软雅黑 Light" panose="020B0502040204020203" pitchFamily="34" charset="-122"/>
                <a:ea typeface="微软雅黑 Light" panose="020B0502040204020203" pitchFamily="34" charset="-122"/>
              </a:rPr>
              <a:t>线缆</a:t>
            </a:r>
            <a:endParaRPr lang="en-US" altLang="zh-CN" sz="2400" b="1" dirty="0">
              <a:latin typeface="微软雅黑 Light" panose="020B0502040204020203" pitchFamily="34" charset="-122"/>
              <a:ea typeface="微软雅黑 Light" panose="020B0502040204020203" pitchFamily="34" charset="-122"/>
            </a:endParaRPr>
          </a:p>
          <a:p>
            <a:r>
              <a:rPr lang="zh-CN" altLang="en-US" sz="2400" b="1" dirty="0">
                <a:latin typeface="微软雅黑 Light" panose="020B0502040204020203" pitchFamily="34" charset="-122"/>
                <a:ea typeface="微软雅黑 Light" panose="020B0502040204020203" pitchFamily="34" charset="-122"/>
              </a:rPr>
              <a:t>（用于供电</a:t>
            </a:r>
            <a:r>
              <a:rPr lang="en-US" altLang="zh-CN" sz="2400" b="1" dirty="0">
                <a:latin typeface="微软雅黑 Light" panose="020B0502040204020203" pitchFamily="34" charset="-122"/>
                <a:ea typeface="微软雅黑 Light" panose="020B0502040204020203" pitchFamily="34" charset="-122"/>
              </a:rPr>
              <a:t>&amp;&amp;</a:t>
            </a:r>
          </a:p>
          <a:p>
            <a:r>
              <a:rPr lang="zh-CN" altLang="en-US" sz="2400" b="1" dirty="0">
                <a:latin typeface="微软雅黑 Light" panose="020B0502040204020203" pitchFamily="34" charset="-122"/>
                <a:ea typeface="微软雅黑 Light" panose="020B0502040204020203" pitchFamily="34" charset="-122"/>
              </a:rPr>
              <a:t>下载程序）</a:t>
            </a:r>
          </a:p>
        </p:txBody>
      </p:sp>
      <p:sp>
        <p:nvSpPr>
          <p:cNvPr id="31" name="文本框 30"/>
          <p:cNvSpPr txBox="1"/>
          <p:nvPr/>
        </p:nvSpPr>
        <p:spPr>
          <a:xfrm>
            <a:off x="153129" y="3947335"/>
            <a:ext cx="1685108" cy="1200329"/>
          </a:xfrm>
          <a:prstGeom prst="rect">
            <a:avLst/>
          </a:prstGeom>
          <a:noFill/>
        </p:spPr>
        <p:txBody>
          <a:bodyPr wrap="square" rtlCol="0">
            <a:spAutoFit/>
          </a:bodyPr>
          <a:lstStyle/>
          <a:p>
            <a:r>
              <a:rPr lang="en-US" altLang="zh-CN" sz="2400" dirty="0"/>
              <a:t>5v-9V DC</a:t>
            </a:r>
            <a:r>
              <a:rPr lang="zh-CN" altLang="en-US" sz="2400" dirty="0"/>
              <a:t>输入口，用于供电</a:t>
            </a:r>
          </a:p>
        </p:txBody>
      </p:sp>
      <p:sp>
        <p:nvSpPr>
          <p:cNvPr id="33" name="文本框 32"/>
          <p:cNvSpPr txBox="1"/>
          <p:nvPr/>
        </p:nvSpPr>
        <p:spPr>
          <a:xfrm>
            <a:off x="1685184" y="5976258"/>
            <a:ext cx="2292744" cy="461665"/>
          </a:xfrm>
          <a:prstGeom prst="rect">
            <a:avLst/>
          </a:prstGeom>
          <a:noFill/>
        </p:spPr>
        <p:txBody>
          <a:bodyPr wrap="square" rtlCol="0">
            <a:spAutoFit/>
          </a:bodyPr>
          <a:lstStyle/>
          <a:p>
            <a:r>
              <a:rPr lang="zh-CN" altLang="en-US" sz="2400" dirty="0"/>
              <a:t>电源类引脚区</a:t>
            </a:r>
          </a:p>
        </p:txBody>
      </p:sp>
      <p:sp>
        <p:nvSpPr>
          <p:cNvPr id="34" name="文本框 33"/>
          <p:cNvSpPr txBox="1"/>
          <p:nvPr/>
        </p:nvSpPr>
        <p:spPr>
          <a:xfrm>
            <a:off x="3670126" y="56666"/>
            <a:ext cx="4592388" cy="461665"/>
          </a:xfrm>
          <a:prstGeom prst="rect">
            <a:avLst/>
          </a:prstGeom>
          <a:noFill/>
        </p:spPr>
        <p:txBody>
          <a:bodyPr wrap="square" rtlCol="0">
            <a:spAutoFit/>
          </a:bodyPr>
          <a:lstStyle/>
          <a:p>
            <a:r>
              <a:rPr lang="zh-CN" altLang="en-US" sz="2400" dirty="0"/>
              <a:t>可编程的</a:t>
            </a:r>
            <a:r>
              <a:rPr lang="en-US" altLang="zh-CN" sz="2400" dirty="0"/>
              <a:t>LED(</a:t>
            </a:r>
            <a:r>
              <a:rPr lang="zh-CN" altLang="en-US" sz="2400" dirty="0"/>
              <a:t>与数字</a:t>
            </a:r>
            <a:r>
              <a:rPr lang="en-US" altLang="zh-CN" sz="2400" dirty="0"/>
              <a:t>IO</a:t>
            </a:r>
            <a:r>
              <a:rPr lang="zh-CN" altLang="en-US" sz="2400" dirty="0"/>
              <a:t>口</a:t>
            </a:r>
            <a:r>
              <a:rPr lang="en-US" altLang="zh-CN" sz="2400" dirty="0"/>
              <a:t>13</a:t>
            </a:r>
            <a:r>
              <a:rPr lang="zh-CN" altLang="en-US" sz="2400" dirty="0"/>
              <a:t>相连）</a:t>
            </a:r>
          </a:p>
        </p:txBody>
      </p:sp>
      <p:sp>
        <p:nvSpPr>
          <p:cNvPr id="36" name="文本框 35"/>
          <p:cNvSpPr txBox="1"/>
          <p:nvPr/>
        </p:nvSpPr>
        <p:spPr>
          <a:xfrm>
            <a:off x="5072682" y="666206"/>
            <a:ext cx="3720201" cy="461665"/>
          </a:xfrm>
          <a:prstGeom prst="rect">
            <a:avLst/>
          </a:prstGeom>
          <a:noFill/>
        </p:spPr>
        <p:txBody>
          <a:bodyPr wrap="square" rtlCol="0">
            <a:spAutoFit/>
          </a:bodyPr>
          <a:lstStyle/>
          <a:p>
            <a:r>
              <a:rPr lang="zh-CN" altLang="en-US" sz="2400" dirty="0"/>
              <a:t>数字标准输入输出</a:t>
            </a:r>
            <a:r>
              <a:rPr lang="en-US" altLang="zh-CN" sz="2400" dirty="0"/>
              <a:t>IO</a:t>
            </a:r>
            <a:r>
              <a:rPr lang="zh-CN" altLang="en-US" sz="2400" dirty="0"/>
              <a:t>口</a:t>
            </a:r>
          </a:p>
        </p:txBody>
      </p:sp>
      <p:sp>
        <p:nvSpPr>
          <p:cNvPr id="37" name="文本框 36"/>
          <p:cNvSpPr txBox="1"/>
          <p:nvPr/>
        </p:nvSpPr>
        <p:spPr>
          <a:xfrm>
            <a:off x="7569437" y="2142308"/>
            <a:ext cx="1352494" cy="369332"/>
          </a:xfrm>
          <a:prstGeom prst="rect">
            <a:avLst/>
          </a:prstGeom>
          <a:noFill/>
        </p:spPr>
        <p:txBody>
          <a:bodyPr wrap="square" rtlCol="0">
            <a:spAutoFit/>
          </a:bodyPr>
          <a:lstStyle/>
          <a:p>
            <a:r>
              <a:rPr lang="zh-CN" altLang="en-US" dirty="0"/>
              <a:t>电源指示灯</a:t>
            </a:r>
          </a:p>
        </p:txBody>
      </p:sp>
      <p:sp>
        <p:nvSpPr>
          <p:cNvPr id="38" name="文本框 37"/>
          <p:cNvSpPr txBox="1"/>
          <p:nvPr/>
        </p:nvSpPr>
        <p:spPr>
          <a:xfrm>
            <a:off x="7628634" y="2914756"/>
            <a:ext cx="1515366" cy="830997"/>
          </a:xfrm>
          <a:prstGeom prst="rect">
            <a:avLst/>
          </a:prstGeom>
          <a:noFill/>
        </p:spPr>
        <p:txBody>
          <a:bodyPr wrap="square" rtlCol="0">
            <a:spAutoFit/>
          </a:bodyPr>
          <a:lstStyle/>
          <a:p>
            <a:r>
              <a:rPr lang="en-US" altLang="zh-CN" sz="2400" dirty="0"/>
              <a:t>AVRISP</a:t>
            </a:r>
            <a:r>
              <a:rPr lang="zh-CN" altLang="en-US" sz="2400" dirty="0"/>
              <a:t>编程器接口</a:t>
            </a:r>
          </a:p>
        </p:txBody>
      </p:sp>
      <p:sp>
        <p:nvSpPr>
          <p:cNvPr id="40" name="文本框 39"/>
          <p:cNvSpPr txBox="1"/>
          <p:nvPr/>
        </p:nvSpPr>
        <p:spPr>
          <a:xfrm>
            <a:off x="7628635" y="4183212"/>
            <a:ext cx="1515366" cy="1200329"/>
          </a:xfrm>
          <a:prstGeom prst="rect">
            <a:avLst/>
          </a:prstGeom>
          <a:noFill/>
        </p:spPr>
        <p:txBody>
          <a:bodyPr wrap="square" rtlCol="0">
            <a:spAutoFit/>
          </a:bodyPr>
          <a:lstStyle/>
          <a:p>
            <a:r>
              <a:rPr lang="en-US" altLang="zh-CN" sz="2400" dirty="0"/>
              <a:t>Atmel ATMEGA328P</a:t>
            </a:r>
            <a:r>
              <a:rPr lang="zh-CN" altLang="en-US" sz="2400" dirty="0"/>
              <a:t>芯片</a:t>
            </a:r>
            <a:endParaRPr lang="en-US" altLang="zh-CN" sz="2400" dirty="0"/>
          </a:p>
        </p:txBody>
      </p:sp>
      <p:sp>
        <p:nvSpPr>
          <p:cNvPr id="41" name="文本框 40"/>
          <p:cNvSpPr txBox="1"/>
          <p:nvPr/>
        </p:nvSpPr>
        <p:spPr>
          <a:xfrm>
            <a:off x="6418013" y="6181092"/>
            <a:ext cx="2698848" cy="461665"/>
          </a:xfrm>
          <a:prstGeom prst="rect">
            <a:avLst/>
          </a:prstGeom>
          <a:noFill/>
        </p:spPr>
        <p:txBody>
          <a:bodyPr wrap="square" rtlCol="0">
            <a:spAutoFit/>
          </a:bodyPr>
          <a:lstStyle/>
          <a:p>
            <a:r>
              <a:rPr lang="zh-CN" altLang="en-US" sz="2400" dirty="0"/>
              <a:t>模拟类型输入口</a:t>
            </a:r>
          </a:p>
        </p:txBody>
      </p:sp>
      <p:sp>
        <p:nvSpPr>
          <p:cNvPr id="42" name="文本框 41"/>
          <p:cNvSpPr txBox="1"/>
          <p:nvPr/>
        </p:nvSpPr>
        <p:spPr>
          <a:xfrm>
            <a:off x="2246811" y="1084217"/>
            <a:ext cx="2405616" cy="461665"/>
          </a:xfrm>
          <a:prstGeom prst="rect">
            <a:avLst/>
          </a:prstGeom>
          <a:noFill/>
        </p:spPr>
        <p:txBody>
          <a:bodyPr wrap="square" rtlCol="0">
            <a:spAutoFit/>
          </a:bodyPr>
          <a:lstStyle/>
          <a:p>
            <a:r>
              <a:rPr lang="zh-CN" altLang="en-US" sz="2400" dirty="0"/>
              <a:t>串口通信指示器</a:t>
            </a:r>
          </a:p>
        </p:txBody>
      </p:sp>
      <p:cxnSp>
        <p:nvCxnSpPr>
          <p:cNvPr id="44" name="直接箭头连接符 43"/>
          <p:cNvCxnSpPr/>
          <p:nvPr/>
        </p:nvCxnSpPr>
        <p:spPr>
          <a:xfrm>
            <a:off x="3801291" y="1545882"/>
            <a:ext cx="353272" cy="1523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5357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 calcmode="lin" valueType="num">
                                      <p:cBhvr additive="base">
                                        <p:cTn id="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anim calcmode="lin" valueType="num">
                                      <p:cBhvr additive="base">
                                        <p:cTn id="11" dur="500" fill="hold"/>
                                        <p:tgtEl>
                                          <p:spTgt spid="3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anim calcmode="lin" valueType="num">
                                      <p:cBhvr additive="base">
                                        <p:cTn id="15" dur="500" fill="hold"/>
                                        <p:tgtEl>
                                          <p:spTgt spid="3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7">
                                            <p:txEl>
                                              <p:pRg st="0" end="0"/>
                                            </p:txEl>
                                          </p:spTgt>
                                        </p:tgtEl>
                                        <p:attrNameLst>
                                          <p:attrName>style.visibility</p:attrName>
                                        </p:attrNameLst>
                                      </p:cBhvr>
                                      <p:to>
                                        <p:strVal val="visible"/>
                                      </p:to>
                                    </p:set>
                                    <p:anim calcmode="lin" valueType="num">
                                      <p:cBhvr additive="base">
                                        <p:cTn id="27"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8">
                                            <p:txEl>
                                              <p:pRg st="0" end="0"/>
                                            </p:txEl>
                                          </p:spTgt>
                                        </p:tgtEl>
                                        <p:attrNameLst>
                                          <p:attrName>style.visibility</p:attrName>
                                        </p:attrNameLst>
                                      </p:cBhvr>
                                      <p:to>
                                        <p:strVal val="visible"/>
                                      </p:to>
                                    </p:set>
                                    <p:anim calcmode="lin" valueType="num">
                                      <p:cBhvr additive="base">
                                        <p:cTn id="33"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0">
                                            <p:txEl>
                                              <p:pRg st="0" end="0"/>
                                            </p:txEl>
                                          </p:spTgt>
                                        </p:tgtEl>
                                        <p:attrNameLst>
                                          <p:attrName>style.visibility</p:attrName>
                                        </p:attrNameLst>
                                      </p:cBhvr>
                                      <p:to>
                                        <p:strVal val="visible"/>
                                      </p:to>
                                    </p:set>
                                    <p:anim calcmode="lin" valueType="num">
                                      <p:cBhvr additive="base">
                                        <p:cTn id="39"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3">
                                            <p:txEl>
                                              <p:pRg st="0" end="0"/>
                                            </p:txEl>
                                          </p:spTgt>
                                        </p:tgtEl>
                                        <p:attrNameLst>
                                          <p:attrName>style.visibility</p:attrName>
                                        </p:attrNameLst>
                                      </p:cBhvr>
                                      <p:to>
                                        <p:strVal val="visible"/>
                                      </p:to>
                                    </p:set>
                                    <p:anim calcmode="lin" valueType="num">
                                      <p:cBhvr additive="base">
                                        <p:cTn id="45"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41">
                                            <p:txEl>
                                              <p:pRg st="0" end="0"/>
                                            </p:txEl>
                                          </p:spTgt>
                                        </p:tgtEl>
                                        <p:attrNameLst>
                                          <p:attrName>style.visibility</p:attrName>
                                        </p:attrNameLst>
                                      </p:cBhvr>
                                      <p:to>
                                        <p:strVal val="visible"/>
                                      </p:to>
                                    </p:set>
                                    <p:anim calcmode="lin" valueType="num">
                                      <p:cBhvr additive="base">
                                        <p:cTn id="51"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6">
                                            <p:txEl>
                                              <p:pRg st="0" end="0"/>
                                            </p:txEl>
                                          </p:spTgt>
                                        </p:tgtEl>
                                        <p:attrNameLst>
                                          <p:attrName>style.visibility</p:attrName>
                                        </p:attrNameLst>
                                      </p:cBhvr>
                                      <p:to>
                                        <p:strVal val="visible"/>
                                      </p:to>
                                    </p:set>
                                    <p:anim calcmode="lin" valueType="num">
                                      <p:cBhvr additive="base">
                                        <p:cTn id="57"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4">
                                            <p:txEl>
                                              <p:pRg st="0" end="0"/>
                                            </p:txEl>
                                          </p:spTgt>
                                        </p:tgtEl>
                                        <p:attrNameLst>
                                          <p:attrName>style.visibility</p:attrName>
                                        </p:attrNameLst>
                                      </p:cBhvr>
                                      <p:to>
                                        <p:strVal val="visible"/>
                                      </p:to>
                                    </p:set>
                                    <p:anim calcmode="lin" valueType="num">
                                      <p:cBhvr additive="base">
                                        <p:cTn id="6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42">
                                            <p:txEl>
                                              <p:pRg st="0" end="0"/>
                                            </p:txEl>
                                          </p:spTgt>
                                        </p:tgtEl>
                                        <p:attrNameLst>
                                          <p:attrName>style.visibility</p:attrName>
                                        </p:attrNameLst>
                                      </p:cBhvr>
                                      <p:to>
                                        <p:strVal val="visible"/>
                                      </p:to>
                                    </p:set>
                                    <p:anim calcmode="lin" valueType="num">
                                      <p:cBhvr additive="base">
                                        <p:cTn id="69"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208" y="176216"/>
            <a:ext cx="7139836" cy="816561"/>
          </a:xfrm>
        </p:spPr>
        <p:txBody>
          <a:bodyPr>
            <a:normAutofit fontScale="90000"/>
          </a:bodyPr>
          <a:lstStyle/>
          <a:p>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Arduino UNO</a:t>
            </a:r>
            <a:r>
              <a:rPr lang="zh-CN" altLang="en-US" sz="2800" dirty="0">
                <a:latin typeface="微软雅黑" panose="020B0503020204020204" pitchFamily="34" charset="-122"/>
                <a:ea typeface="微软雅黑" panose="020B0503020204020204" pitchFamily="34" charset="-122"/>
              </a:rPr>
              <a:t>编写一个“</a:t>
            </a:r>
            <a:r>
              <a:rPr lang="en-US" altLang="zh-CN" sz="2800" dirty="0">
                <a:latin typeface="微软雅黑" panose="020B0503020204020204" pitchFamily="34" charset="-122"/>
                <a:ea typeface="微软雅黑" panose="020B0503020204020204" pitchFamily="34" charset="-122"/>
              </a:rPr>
              <a:t>HELLO WORLD!</a:t>
            </a:r>
            <a:r>
              <a:rPr lang="zh-CN" altLang="en-US" sz="2800" dirty="0">
                <a:latin typeface="微软雅黑" panose="020B0503020204020204" pitchFamily="34" charset="-122"/>
                <a:ea typeface="微软雅黑" panose="020B0503020204020204" pitchFamily="34" charset="-122"/>
              </a:rPr>
              <a:t>”</a:t>
            </a:r>
          </a:p>
        </p:txBody>
      </p:sp>
      <p:sp>
        <p:nvSpPr>
          <p:cNvPr id="3" name="内容占位符 2"/>
          <p:cNvSpPr>
            <a:spLocks noGrp="1"/>
          </p:cNvSpPr>
          <p:nvPr>
            <p:ph idx="1"/>
          </p:nvPr>
        </p:nvSpPr>
        <p:spPr/>
        <p:txBody>
          <a:bodyPr/>
          <a:lstStyle/>
          <a:p>
            <a:r>
              <a:rPr lang="zh-CN" altLang="en-US" dirty="0"/>
              <a:t>众所周知，每学习一个新的语言，都是从最简单的</a:t>
            </a:r>
            <a:r>
              <a:rPr lang="en-US" altLang="zh-CN" dirty="0"/>
              <a:t>hello world</a:t>
            </a:r>
            <a:r>
              <a:rPr lang="zh-CN" altLang="en-US" dirty="0"/>
              <a:t>开始的，现在对于</a:t>
            </a:r>
            <a:r>
              <a:rPr lang="en-US" altLang="zh-CN" dirty="0" err="1"/>
              <a:t>arduino</a:t>
            </a:r>
            <a:r>
              <a:rPr lang="zh-CN" altLang="en-US" dirty="0"/>
              <a:t>来说，学习它的开发语言</a:t>
            </a:r>
            <a:r>
              <a:rPr lang="en-US" altLang="zh-CN" dirty="0"/>
              <a:t>wiring</a:t>
            </a:r>
            <a:r>
              <a:rPr lang="zh-CN" altLang="en-US" dirty="0"/>
              <a:t>（其实就是</a:t>
            </a:r>
            <a:r>
              <a:rPr lang="en-US" altLang="zh-CN" dirty="0"/>
              <a:t>C</a:t>
            </a:r>
            <a:r>
              <a:rPr lang="zh-CN" altLang="en-US" dirty="0"/>
              <a:t>语言），也应该从最简单的</a:t>
            </a:r>
            <a:r>
              <a:rPr lang="en-US" altLang="zh-CN" dirty="0"/>
              <a:t>hello world</a:t>
            </a:r>
            <a:r>
              <a:rPr lang="zh-CN" altLang="en-US" dirty="0"/>
              <a:t>程序开始学起，那么对于一款没有显示器的单片机来说，就用点亮一盏灯来表示 </a:t>
            </a:r>
            <a:r>
              <a:rPr lang="en-US" altLang="zh-CN" dirty="0"/>
              <a:t>hello world</a:t>
            </a:r>
            <a:r>
              <a:rPr lang="zh-CN" altLang="en-US" dirty="0"/>
              <a:t>。</a:t>
            </a:r>
            <a:endParaRPr lang="en-US" altLang="zh-CN" dirty="0"/>
          </a:p>
          <a:p>
            <a:r>
              <a:rPr lang="zh-CN" altLang="en-US" dirty="0"/>
              <a:t>（</a:t>
            </a:r>
            <a:r>
              <a:rPr lang="en-US" altLang="zh-CN" dirty="0"/>
              <a:t>Arduino </a:t>
            </a:r>
            <a:r>
              <a:rPr lang="zh-CN" altLang="en-US" dirty="0"/>
              <a:t>的开发有多种环境，目前来说有</a:t>
            </a:r>
            <a:r>
              <a:rPr lang="en-US" altLang="zh-CN" dirty="0"/>
              <a:t>Arduino Studio</a:t>
            </a:r>
            <a:r>
              <a:rPr lang="zh-CN" altLang="en-US" dirty="0"/>
              <a:t>、</a:t>
            </a:r>
            <a:r>
              <a:rPr lang="en-US" altLang="zh-CN" dirty="0"/>
              <a:t>Processing</a:t>
            </a:r>
            <a:r>
              <a:rPr lang="zh-CN" altLang="en-US" dirty="0"/>
              <a:t>、</a:t>
            </a:r>
            <a:r>
              <a:rPr lang="en-US" altLang="zh-CN" dirty="0"/>
              <a:t>Arduino IDE</a:t>
            </a:r>
            <a:r>
              <a:rPr lang="zh-CN" altLang="en-US" dirty="0"/>
              <a:t>、</a:t>
            </a:r>
            <a:r>
              <a:rPr lang="en-US" altLang="zh-CN" dirty="0" err="1"/>
              <a:t>ArduBlock</a:t>
            </a:r>
            <a:r>
              <a:rPr lang="zh-CN" altLang="en-US" dirty="0"/>
              <a:t>等等）这个课程主要以讲解在</a:t>
            </a:r>
            <a:r>
              <a:rPr lang="en-US" altLang="zh-CN" dirty="0"/>
              <a:t>Arduino IDE</a:t>
            </a:r>
            <a:r>
              <a:rPr lang="zh-CN" altLang="en-US" dirty="0"/>
              <a:t>下运用</a:t>
            </a:r>
            <a:r>
              <a:rPr lang="en-US" altLang="zh-CN" dirty="0"/>
              <a:t>Wiring</a:t>
            </a:r>
            <a:r>
              <a:rPr lang="zh-CN" altLang="en-US" dirty="0"/>
              <a:t>语言进行</a:t>
            </a:r>
            <a:r>
              <a:rPr lang="en-US" altLang="zh-CN" dirty="0"/>
              <a:t>Arduino</a:t>
            </a:r>
            <a:r>
              <a:rPr lang="zh-CN" altLang="en-US" dirty="0"/>
              <a:t>程序的编写</a:t>
            </a:r>
            <a:endParaRPr lang="en-US" altLang="zh-CN" dirty="0"/>
          </a:p>
          <a:p>
            <a:endParaRPr lang="zh-CN" altLang="en-US" dirty="0"/>
          </a:p>
        </p:txBody>
      </p:sp>
    </p:spTree>
    <p:extLst>
      <p:ext uri="{BB962C8B-B14F-4D97-AF65-F5344CB8AC3E}">
        <p14:creationId xmlns:p14="http://schemas.microsoft.com/office/powerpoint/2010/main" val="11225020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208" y="176216"/>
            <a:ext cx="8769472" cy="1200033"/>
          </a:xfrm>
        </p:spPr>
        <p:txBody>
          <a:bodyPr>
            <a:normAutofit/>
          </a:bodyPr>
          <a:lstStyle/>
          <a:p>
            <a:r>
              <a:rPr lang="zh-CN" altLang="en-US" sz="2800" dirty="0">
                <a:latin typeface="微软雅黑" panose="020B0503020204020204" pitchFamily="34" charset="-122"/>
                <a:ea typeface="微软雅黑" panose="020B0503020204020204" pitchFamily="34" charset="-122"/>
              </a:rPr>
              <a:t>在完成硬件搭建之前，我们先来了解一下面包板</a:t>
            </a:r>
          </a:p>
        </p:txBody>
      </p:sp>
      <p:sp>
        <p:nvSpPr>
          <p:cNvPr id="6" name="内容占位符 5"/>
          <p:cNvSpPr>
            <a:spLocks noGrp="1"/>
          </p:cNvSpPr>
          <p:nvPr>
            <p:ph idx="1"/>
          </p:nvPr>
        </p:nvSpPr>
        <p:spPr/>
        <p:txBody>
          <a:bodyPr/>
          <a:lstStyle/>
          <a:p>
            <a:endParaRPr lang="zh-CN" altLang="en-US"/>
          </a:p>
        </p:txBody>
      </p:sp>
      <p:pic>
        <p:nvPicPr>
          <p:cNvPr id="7" name="图片 6"/>
          <p:cNvPicPr>
            <a:picLocks noChangeAspect="1"/>
          </p:cNvPicPr>
          <p:nvPr/>
        </p:nvPicPr>
        <p:blipFill>
          <a:blip r:embed="rId2"/>
          <a:stretch>
            <a:fillRect/>
          </a:stretch>
        </p:blipFill>
        <p:spPr>
          <a:xfrm>
            <a:off x="465382" y="2307874"/>
            <a:ext cx="8206723" cy="3112895"/>
          </a:xfrm>
          <a:prstGeom prst="rect">
            <a:avLst/>
          </a:prstGeom>
        </p:spPr>
      </p:pic>
      <p:pic>
        <p:nvPicPr>
          <p:cNvPr id="8" name="图片 7"/>
          <p:cNvPicPr>
            <a:picLocks noChangeAspect="1"/>
          </p:cNvPicPr>
          <p:nvPr/>
        </p:nvPicPr>
        <p:blipFill>
          <a:blip r:embed="rId3"/>
          <a:stretch>
            <a:fillRect/>
          </a:stretch>
        </p:blipFill>
        <p:spPr>
          <a:xfrm>
            <a:off x="326571" y="2340747"/>
            <a:ext cx="8644889" cy="3080022"/>
          </a:xfrm>
          <a:prstGeom prst="rect">
            <a:avLst/>
          </a:prstGeom>
        </p:spPr>
      </p:pic>
    </p:spTree>
    <p:extLst>
      <p:ext uri="{BB962C8B-B14F-4D97-AF65-F5344CB8AC3E}">
        <p14:creationId xmlns:p14="http://schemas.microsoft.com/office/powerpoint/2010/main" val="37890469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271" y="-29229"/>
            <a:ext cx="7139836" cy="1200033"/>
          </a:xfrm>
        </p:spPr>
        <p:txBody>
          <a:bodyPr>
            <a:normAutofit/>
          </a:bodyPr>
          <a:lstStyle/>
          <a:p>
            <a:r>
              <a:rPr lang="zh-CN" altLang="en-US" sz="2800" dirty="0">
                <a:latin typeface="微软雅黑" panose="020B0503020204020204" pitchFamily="34" charset="-122"/>
                <a:ea typeface="微软雅黑" panose="020B0503020204020204" pitchFamily="34" charset="-122"/>
              </a:rPr>
              <a:t>开始硬件的搭建</a:t>
            </a:r>
          </a:p>
        </p:txBody>
      </p:sp>
      <p:sp>
        <p:nvSpPr>
          <p:cNvPr id="3" name="内容占位符 2"/>
          <p:cNvSpPr>
            <a:spLocks noGrp="1"/>
          </p:cNvSpPr>
          <p:nvPr>
            <p:ph idx="1"/>
          </p:nvPr>
        </p:nvSpPr>
        <p:spPr/>
        <p:txBody>
          <a:bodyPr/>
          <a:lstStyle/>
          <a:p>
            <a:endParaRPr lang="zh-CN" altLang="en-US" dirty="0"/>
          </a:p>
        </p:txBody>
      </p:sp>
      <p:sp>
        <p:nvSpPr>
          <p:cNvPr id="4" name="文本框 3"/>
          <p:cNvSpPr txBox="1"/>
          <p:nvPr/>
        </p:nvSpPr>
        <p:spPr>
          <a:xfrm>
            <a:off x="113271" y="1156903"/>
            <a:ext cx="9043792" cy="1077218"/>
          </a:xfrm>
          <a:prstGeom prst="rect">
            <a:avLst/>
          </a:prstGeom>
          <a:noFill/>
        </p:spPr>
        <p:txBody>
          <a:bodyPr wrap="square" rtlCol="0">
            <a:spAutoFit/>
          </a:bodyPr>
          <a:lstStyle/>
          <a:p>
            <a:r>
              <a:rPr lang="zh-CN" altLang="en-US" sz="3200" dirty="0"/>
              <a:t>实验硬件准备：</a:t>
            </a:r>
            <a:r>
              <a:rPr lang="en-US" altLang="zh-CN" sz="3200" dirty="0"/>
              <a:t>led</a:t>
            </a:r>
            <a:r>
              <a:rPr lang="zh-CN" altLang="en-US" sz="3200" dirty="0"/>
              <a:t>一个  公对公杜邦线若干  </a:t>
            </a:r>
            <a:r>
              <a:rPr lang="en-US" altLang="zh-CN" sz="3200" dirty="0"/>
              <a:t>10k</a:t>
            </a:r>
            <a:r>
              <a:rPr lang="zh-CN" altLang="en-US" sz="3200" dirty="0"/>
              <a:t>电阻</a:t>
            </a:r>
          </a:p>
        </p:txBody>
      </p:sp>
      <p:sp>
        <p:nvSpPr>
          <p:cNvPr id="5" name="文本框 4"/>
          <p:cNvSpPr txBox="1"/>
          <p:nvPr/>
        </p:nvSpPr>
        <p:spPr>
          <a:xfrm>
            <a:off x="248194" y="2913017"/>
            <a:ext cx="7315200" cy="1569660"/>
          </a:xfrm>
          <a:prstGeom prst="rect">
            <a:avLst/>
          </a:prstGeom>
          <a:noFill/>
        </p:spPr>
        <p:txBody>
          <a:bodyPr wrap="square" rtlCol="0">
            <a:spAutoFit/>
          </a:bodyPr>
          <a:lstStyle/>
          <a:p>
            <a:r>
              <a:rPr lang="zh-CN" altLang="en-US" sz="2400" dirty="0"/>
              <a:t>注意：在</a:t>
            </a:r>
            <a:r>
              <a:rPr lang="en-US" altLang="zh-CN" sz="2400" dirty="0" err="1"/>
              <a:t>arudino</a:t>
            </a:r>
            <a:r>
              <a:rPr lang="zh-CN" altLang="en-US" sz="2400" dirty="0"/>
              <a:t>大多数硬件电路搭建中，都需要加入限流电阻，避免</a:t>
            </a:r>
            <a:r>
              <a:rPr lang="en-US" altLang="zh-CN" sz="2400" dirty="0" err="1"/>
              <a:t>arduino</a:t>
            </a:r>
            <a:r>
              <a:rPr lang="zh-CN" altLang="en-US" sz="2400" dirty="0"/>
              <a:t>对器件提供过大的电流导致烧坏外部电路或者外部电路过大的电流倒灌到</a:t>
            </a:r>
            <a:r>
              <a:rPr lang="en-US" altLang="zh-CN" sz="2400" dirty="0" err="1"/>
              <a:t>arduino</a:t>
            </a:r>
            <a:r>
              <a:rPr lang="zh-CN" altLang="en-US" sz="2400" dirty="0"/>
              <a:t>导致</a:t>
            </a:r>
            <a:r>
              <a:rPr lang="en-US" altLang="zh-CN" sz="2400" dirty="0" err="1"/>
              <a:t>arduino</a:t>
            </a:r>
            <a:r>
              <a:rPr lang="zh-CN" altLang="en-US" sz="2400" dirty="0"/>
              <a:t>的烧坏。</a:t>
            </a:r>
          </a:p>
        </p:txBody>
      </p:sp>
      <p:pic>
        <p:nvPicPr>
          <p:cNvPr id="6" name="图片 5"/>
          <p:cNvPicPr>
            <a:picLocks noChangeAspect="1"/>
          </p:cNvPicPr>
          <p:nvPr/>
        </p:nvPicPr>
        <p:blipFill>
          <a:blip r:embed="rId2"/>
          <a:stretch>
            <a:fillRect/>
          </a:stretch>
        </p:blipFill>
        <p:spPr>
          <a:xfrm>
            <a:off x="918314" y="2119215"/>
            <a:ext cx="7111760" cy="4503654"/>
          </a:xfrm>
          <a:prstGeom prst="rect">
            <a:avLst/>
          </a:prstGeom>
        </p:spPr>
      </p:pic>
    </p:spTree>
    <p:extLst>
      <p:ext uri="{BB962C8B-B14F-4D97-AF65-F5344CB8AC3E}">
        <p14:creationId xmlns:p14="http://schemas.microsoft.com/office/powerpoint/2010/main" val="38187182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barn(inVertical)">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Light" panose="02010600030101010101" pitchFamily="2" charset="-122"/>
                <a:ea typeface="等线 Light" panose="02010600030101010101" pitchFamily="2" charset="-122"/>
              </a:rPr>
              <a:t>开始学习</a:t>
            </a:r>
            <a:r>
              <a:rPr lang="en-US" altLang="zh-CN" dirty="0">
                <a:latin typeface="等线 Light" panose="02010600030101010101" pitchFamily="2" charset="-122"/>
                <a:ea typeface="等线 Light" panose="02010600030101010101" pitchFamily="2" charset="-122"/>
              </a:rPr>
              <a:t>Wiring</a:t>
            </a:r>
            <a:r>
              <a:rPr lang="zh-CN" altLang="en-US" dirty="0">
                <a:latin typeface="等线 Light" panose="02010600030101010101" pitchFamily="2" charset="-122"/>
                <a:ea typeface="等线 Light" panose="02010600030101010101" pitchFamily="2" charset="-122"/>
              </a:rPr>
              <a:t>语言</a:t>
            </a:r>
          </a:p>
        </p:txBody>
      </p:sp>
      <p:sp>
        <p:nvSpPr>
          <p:cNvPr id="3" name="内容占位符 2"/>
          <p:cNvSpPr>
            <a:spLocks noGrp="1"/>
          </p:cNvSpPr>
          <p:nvPr>
            <p:ph idx="1"/>
          </p:nvPr>
        </p:nvSpPr>
        <p:spPr/>
        <p:txBody>
          <a:bodyPr/>
          <a:lstStyle/>
          <a:p>
            <a:r>
              <a:rPr lang="en-US" altLang="zh-CN" dirty="0"/>
              <a:t>Wring</a:t>
            </a:r>
            <a:r>
              <a:rPr lang="zh-CN" altLang="en-US" dirty="0"/>
              <a:t>是</a:t>
            </a:r>
            <a:r>
              <a:rPr lang="en-US" altLang="zh-CN" dirty="0"/>
              <a:t>Arduino</a:t>
            </a:r>
            <a:r>
              <a:rPr lang="zh-CN" altLang="en-US" dirty="0"/>
              <a:t>的开发语言，它兼容</a:t>
            </a:r>
            <a:r>
              <a:rPr lang="en-US" altLang="zh-CN" dirty="0"/>
              <a:t>C</a:t>
            </a:r>
            <a:r>
              <a:rPr lang="zh-CN" altLang="en-US" dirty="0"/>
              <a:t>语言的语法，并且带有</a:t>
            </a:r>
            <a:r>
              <a:rPr lang="en-US" altLang="zh-CN" dirty="0"/>
              <a:t>C++</a:t>
            </a:r>
            <a:r>
              <a:rPr lang="zh-CN" altLang="en-US" dirty="0"/>
              <a:t>的特性，同时又没有以上两种语言的严谨性，编程思想是面向对象编程。</a:t>
            </a:r>
            <a:endParaRPr lang="en-US" altLang="zh-CN" dirty="0"/>
          </a:p>
          <a:p>
            <a:r>
              <a:rPr lang="en-US" altLang="zh-CN" dirty="0"/>
              <a:t>Wring</a:t>
            </a:r>
            <a:r>
              <a:rPr lang="zh-CN" altLang="en-US" dirty="0"/>
              <a:t>语言是对</a:t>
            </a:r>
            <a:r>
              <a:rPr lang="en-US" altLang="zh-CN" dirty="0"/>
              <a:t>Arduino</a:t>
            </a:r>
            <a:r>
              <a:rPr lang="zh-CN" altLang="en-US" dirty="0"/>
              <a:t>的核心</a:t>
            </a:r>
            <a:r>
              <a:rPr lang="en-US" altLang="zh-CN" dirty="0"/>
              <a:t>AVR</a:t>
            </a:r>
            <a:r>
              <a:rPr lang="zh-CN" altLang="en-US" dirty="0"/>
              <a:t>芯片的</a:t>
            </a:r>
            <a:r>
              <a:rPr lang="en-US" altLang="zh-CN" dirty="0"/>
              <a:t>GCCAVR</a:t>
            </a:r>
            <a:r>
              <a:rPr lang="zh-CN" altLang="en-US" dirty="0"/>
              <a:t>进行二次封装，编程者完全可以不用理解硬件层的知识，便可以从</a:t>
            </a:r>
            <a:r>
              <a:rPr lang="en-US" altLang="zh-CN" dirty="0"/>
              <a:t>Wiring</a:t>
            </a:r>
            <a:r>
              <a:rPr lang="zh-CN" altLang="en-US" dirty="0"/>
              <a:t>的</a:t>
            </a:r>
            <a:r>
              <a:rPr lang="en-US" altLang="zh-CN" dirty="0"/>
              <a:t>API</a:t>
            </a:r>
            <a:r>
              <a:rPr lang="zh-CN" altLang="en-US" dirty="0"/>
              <a:t>中调用到硬件的操作。</a:t>
            </a:r>
            <a:endParaRPr lang="en-US" altLang="zh-CN" dirty="0"/>
          </a:p>
          <a:p>
            <a:r>
              <a:rPr lang="en-US" altLang="zh-CN" dirty="0"/>
              <a:t>Wiring</a:t>
            </a:r>
            <a:r>
              <a:rPr lang="zh-CN" altLang="en-US" dirty="0"/>
              <a:t>语言支持</a:t>
            </a:r>
            <a:r>
              <a:rPr lang="en-US" altLang="zh-CN" dirty="0"/>
              <a:t>Arduino IDE/processing/</a:t>
            </a:r>
            <a:r>
              <a:rPr lang="en-US" altLang="zh-CN" dirty="0" err="1"/>
              <a:t>LabView</a:t>
            </a:r>
            <a:endParaRPr lang="en-US" altLang="zh-CN" dirty="0"/>
          </a:p>
          <a:p>
            <a:pPr marL="0" indent="0">
              <a:buNone/>
            </a:pPr>
            <a:r>
              <a:rPr lang="en-US" altLang="zh-CN" dirty="0"/>
              <a:t>/Eclipse</a:t>
            </a:r>
            <a:r>
              <a:rPr lang="zh-CN" altLang="en-US" dirty="0"/>
              <a:t>等多种开发工具</a:t>
            </a:r>
            <a:endParaRPr lang="en-US" altLang="zh-CN" dirty="0"/>
          </a:p>
        </p:txBody>
      </p:sp>
    </p:spTree>
    <p:extLst>
      <p:ext uri="{BB962C8B-B14F-4D97-AF65-F5344CB8AC3E}">
        <p14:creationId xmlns:p14="http://schemas.microsoft.com/office/powerpoint/2010/main" val="33838827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等线 Light" panose="02010600030101010101" pitchFamily="2" charset="-122"/>
                <a:ea typeface="等线 Light" panose="02010600030101010101" pitchFamily="2" charset="-122"/>
              </a:rPr>
              <a:t>Wiring</a:t>
            </a:r>
            <a:r>
              <a:rPr lang="zh-CN" altLang="en-US" dirty="0">
                <a:latin typeface="等线 Light" panose="02010600030101010101" pitchFamily="2" charset="-122"/>
                <a:ea typeface="等线 Light" panose="02010600030101010101" pitchFamily="2" charset="-122"/>
              </a:rPr>
              <a:t>语言的优缺点</a:t>
            </a:r>
          </a:p>
        </p:txBody>
      </p:sp>
      <p:sp>
        <p:nvSpPr>
          <p:cNvPr id="3" name="内容占位符 2"/>
          <p:cNvSpPr>
            <a:spLocks noGrp="1"/>
          </p:cNvSpPr>
          <p:nvPr>
            <p:ph idx="1"/>
          </p:nvPr>
        </p:nvSpPr>
        <p:spPr/>
        <p:txBody>
          <a:bodyPr/>
          <a:lstStyle/>
          <a:p>
            <a:r>
              <a:rPr lang="zh-CN" altLang="en-US" dirty="0"/>
              <a:t>优点：</a:t>
            </a:r>
            <a:endParaRPr lang="en-US" altLang="zh-CN" dirty="0"/>
          </a:p>
          <a:p>
            <a:r>
              <a:rPr lang="en-US" altLang="zh-CN" dirty="0"/>
              <a:t>1</a:t>
            </a:r>
            <a:r>
              <a:rPr lang="zh-CN" altLang="en-US" dirty="0"/>
              <a:t>、</a:t>
            </a:r>
            <a:r>
              <a:rPr lang="en-US" altLang="zh-CN" dirty="0"/>
              <a:t>Wiring</a:t>
            </a:r>
            <a:r>
              <a:rPr lang="zh-CN" altLang="en-US" dirty="0"/>
              <a:t>语言做到高度封装，只提供了标准化接口，用户无需知道底层的工作原理就可以编程，大大简化了开发难度。</a:t>
            </a:r>
            <a:endParaRPr lang="en-US" altLang="zh-CN" dirty="0"/>
          </a:p>
          <a:p>
            <a:r>
              <a:rPr lang="en-US" altLang="zh-CN" dirty="0"/>
              <a:t>2</a:t>
            </a:r>
            <a:r>
              <a:rPr lang="zh-CN" altLang="en-US" dirty="0"/>
              <a:t>、因为接口的高度标准化以及统一，因此第三方库的开发者能根据这套标准进行库的编写以及发布，用户能方便根据库的例程理解相应的库。</a:t>
            </a:r>
            <a:endParaRPr lang="en-US" altLang="zh-CN" dirty="0"/>
          </a:p>
          <a:p>
            <a:r>
              <a:rPr lang="en-US" altLang="zh-CN" dirty="0"/>
              <a:t>3</a:t>
            </a:r>
            <a:r>
              <a:rPr lang="zh-CN" altLang="en-US" dirty="0"/>
              <a:t>、便于实现模块化编程。</a:t>
            </a:r>
          </a:p>
        </p:txBody>
      </p:sp>
    </p:spTree>
    <p:extLst>
      <p:ext uri="{BB962C8B-B14F-4D97-AF65-F5344CB8AC3E}">
        <p14:creationId xmlns:p14="http://schemas.microsoft.com/office/powerpoint/2010/main" val="6477405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等线 Light" panose="02010600030101010101" pitchFamily="2" charset="-122"/>
                <a:ea typeface="等线 Light" panose="02010600030101010101" pitchFamily="2" charset="-122"/>
              </a:rPr>
              <a:t>Wiring</a:t>
            </a:r>
            <a:r>
              <a:rPr lang="zh-CN" altLang="en-US" dirty="0">
                <a:latin typeface="等线 Light" panose="02010600030101010101" pitchFamily="2" charset="-122"/>
                <a:ea typeface="等线 Light" panose="02010600030101010101" pitchFamily="2" charset="-122"/>
              </a:rPr>
              <a:t>语言的优缺点</a:t>
            </a:r>
            <a:endParaRPr lang="zh-CN" altLang="en-US" dirty="0"/>
          </a:p>
        </p:txBody>
      </p:sp>
      <p:sp>
        <p:nvSpPr>
          <p:cNvPr id="3" name="内容占位符 2"/>
          <p:cNvSpPr>
            <a:spLocks noGrp="1"/>
          </p:cNvSpPr>
          <p:nvPr>
            <p:ph idx="1"/>
          </p:nvPr>
        </p:nvSpPr>
        <p:spPr/>
        <p:txBody>
          <a:bodyPr/>
          <a:lstStyle/>
          <a:p>
            <a:r>
              <a:rPr lang="zh-CN" altLang="en-US" dirty="0"/>
              <a:t>缺点：</a:t>
            </a:r>
            <a:endParaRPr lang="en-US" altLang="zh-CN" dirty="0"/>
          </a:p>
          <a:p>
            <a:r>
              <a:rPr lang="en-US" altLang="zh-CN" dirty="0"/>
              <a:t>1</a:t>
            </a:r>
            <a:r>
              <a:rPr lang="zh-CN" altLang="en-US" dirty="0"/>
              <a:t>、采用多次高度封装的库不利于</a:t>
            </a:r>
            <a:r>
              <a:rPr lang="en-US" altLang="zh-CN" dirty="0"/>
              <a:t>Arduino</a:t>
            </a:r>
            <a:r>
              <a:rPr lang="zh-CN" altLang="en-US" dirty="0"/>
              <a:t>的运行速度提升（</a:t>
            </a:r>
            <a:r>
              <a:rPr lang="en-US" altLang="zh-CN" dirty="0" err="1"/>
              <a:t>Aduino</a:t>
            </a:r>
            <a:r>
              <a:rPr lang="zh-CN" altLang="en-US" dirty="0"/>
              <a:t>的启动速度大概是</a:t>
            </a:r>
            <a:r>
              <a:rPr lang="en-US" altLang="zh-CN" dirty="0"/>
              <a:t>1</a:t>
            </a:r>
            <a:r>
              <a:rPr lang="zh-CN" altLang="en-US" dirty="0"/>
              <a:t>秒多），采用</a:t>
            </a:r>
            <a:r>
              <a:rPr lang="en-US" altLang="zh-CN" dirty="0"/>
              <a:t>Wiring</a:t>
            </a:r>
            <a:r>
              <a:rPr lang="zh-CN" altLang="en-US" dirty="0"/>
              <a:t>语言编程在简化编程之余会带来代码效率低下的影响。</a:t>
            </a:r>
            <a:endParaRPr lang="en-US" altLang="zh-CN" dirty="0"/>
          </a:p>
          <a:p>
            <a:r>
              <a:rPr lang="en-US" altLang="zh-CN" dirty="0"/>
              <a:t>2</a:t>
            </a:r>
            <a:r>
              <a:rPr lang="zh-CN" altLang="en-US" dirty="0"/>
              <a:t>、难以实现更加底层的操作（例如之前我要实现</a:t>
            </a:r>
            <a:r>
              <a:rPr lang="en-US" altLang="zh-CN" dirty="0"/>
              <a:t>Arduino</a:t>
            </a:r>
            <a:r>
              <a:rPr lang="zh-CN" altLang="en-US" dirty="0"/>
              <a:t>的串口中断服务，</a:t>
            </a:r>
            <a:r>
              <a:rPr lang="en-US" altLang="zh-CN" dirty="0"/>
              <a:t>Wiring</a:t>
            </a:r>
            <a:r>
              <a:rPr lang="zh-CN" altLang="en-US" dirty="0"/>
              <a:t>语言是不支持的，要对寄存器进行编写）</a:t>
            </a:r>
            <a:endParaRPr lang="en-US" altLang="zh-CN" dirty="0"/>
          </a:p>
          <a:p>
            <a:r>
              <a:rPr lang="en-US" altLang="zh-CN" dirty="0"/>
              <a:t>3</a:t>
            </a:r>
            <a:r>
              <a:rPr lang="zh-CN" altLang="en-US" dirty="0"/>
              <a:t>、占用代码空间大（因为一个</a:t>
            </a:r>
            <a:r>
              <a:rPr lang="en-US" altLang="zh-CN" dirty="0"/>
              <a:t>Wiring</a:t>
            </a:r>
            <a:r>
              <a:rPr lang="zh-CN" altLang="en-US" dirty="0"/>
              <a:t>的</a:t>
            </a:r>
            <a:r>
              <a:rPr lang="en-US" altLang="zh-CN" dirty="0"/>
              <a:t>API</a:t>
            </a:r>
            <a:r>
              <a:rPr lang="zh-CN" altLang="en-US" dirty="0"/>
              <a:t>它包含的代码有数十行甚至数百行）</a:t>
            </a:r>
          </a:p>
        </p:txBody>
      </p:sp>
    </p:spTree>
    <p:extLst>
      <p:ext uri="{BB962C8B-B14F-4D97-AF65-F5344CB8AC3E}">
        <p14:creationId xmlns:p14="http://schemas.microsoft.com/office/powerpoint/2010/main" val="4584514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等线 Light" panose="02010600030101010101" pitchFamily="2" charset="-122"/>
                <a:ea typeface="等线 Light" panose="02010600030101010101" pitchFamily="2" charset="-122"/>
              </a:rPr>
              <a:t>Wiring</a:t>
            </a:r>
            <a:r>
              <a:rPr lang="zh-CN" altLang="en-US" dirty="0">
                <a:latin typeface="等线 Light" panose="02010600030101010101" pitchFamily="2" charset="-122"/>
                <a:ea typeface="等线 Light" panose="02010600030101010101" pitchFamily="2" charset="-122"/>
              </a:rPr>
              <a:t>编程</a:t>
            </a:r>
          </a:p>
        </p:txBody>
      </p:sp>
      <p:sp>
        <p:nvSpPr>
          <p:cNvPr id="3" name="内容占位符 2"/>
          <p:cNvSpPr>
            <a:spLocks noGrp="1"/>
          </p:cNvSpPr>
          <p:nvPr>
            <p:ph idx="1"/>
          </p:nvPr>
        </p:nvSpPr>
        <p:spPr/>
        <p:txBody>
          <a:bodyPr/>
          <a:lstStyle/>
          <a:p>
            <a:endParaRPr lang="zh-CN" altLang="en-US" dirty="0"/>
          </a:p>
        </p:txBody>
      </p:sp>
      <p:sp>
        <p:nvSpPr>
          <p:cNvPr id="4" name="文本框 3"/>
          <p:cNvSpPr txBox="1"/>
          <p:nvPr/>
        </p:nvSpPr>
        <p:spPr>
          <a:xfrm>
            <a:off x="156217" y="1376249"/>
            <a:ext cx="4520285" cy="707886"/>
          </a:xfrm>
          <a:prstGeom prst="rect">
            <a:avLst/>
          </a:prstGeom>
          <a:noFill/>
        </p:spPr>
        <p:txBody>
          <a:bodyPr wrap="square" rtlCol="0">
            <a:spAutoFit/>
          </a:bodyPr>
          <a:lstStyle/>
          <a:p>
            <a:r>
              <a:rPr lang="en-US" altLang="zh-CN" sz="4000" dirty="0">
                <a:latin typeface="+mj-ea"/>
                <a:ea typeface="+mj-ea"/>
              </a:rPr>
              <a:t>1</a:t>
            </a:r>
            <a:r>
              <a:rPr lang="zh-CN" altLang="en-US" sz="4000" dirty="0">
                <a:latin typeface="+mj-ea"/>
                <a:ea typeface="+mj-ea"/>
              </a:rPr>
              <a:t>、新建一个工程</a:t>
            </a:r>
          </a:p>
        </p:txBody>
      </p:sp>
      <p:sp>
        <p:nvSpPr>
          <p:cNvPr id="5" name="文本框 4"/>
          <p:cNvSpPr txBox="1"/>
          <p:nvPr/>
        </p:nvSpPr>
        <p:spPr>
          <a:xfrm>
            <a:off x="287383" y="2325189"/>
            <a:ext cx="7249886" cy="1938992"/>
          </a:xfrm>
          <a:prstGeom prst="rect">
            <a:avLst/>
          </a:prstGeom>
          <a:noFill/>
        </p:spPr>
        <p:txBody>
          <a:bodyPr wrap="square" rtlCol="0">
            <a:spAutoFit/>
          </a:bodyPr>
          <a:lstStyle/>
          <a:p>
            <a:r>
              <a:rPr lang="en-US" altLang="zh-CN" sz="2400" dirty="0"/>
              <a:t>TIPS: 1</a:t>
            </a:r>
            <a:r>
              <a:rPr lang="zh-CN" altLang="en-US" sz="2400" dirty="0"/>
              <a:t>、打开</a:t>
            </a:r>
            <a:r>
              <a:rPr lang="en-US" altLang="zh-CN" sz="2400" dirty="0"/>
              <a:t>Arduino</a:t>
            </a:r>
            <a:r>
              <a:rPr lang="zh-CN" altLang="en-US" sz="2400" dirty="0"/>
              <a:t>的</a:t>
            </a:r>
            <a:r>
              <a:rPr lang="en-US" altLang="zh-CN" sz="2400" dirty="0"/>
              <a:t>IDE</a:t>
            </a:r>
          </a:p>
          <a:p>
            <a:endParaRPr lang="en-US" altLang="zh-CN" sz="2400" dirty="0"/>
          </a:p>
          <a:p>
            <a:r>
              <a:rPr lang="en-US" altLang="zh-CN" sz="2400" dirty="0"/>
              <a:t>	</a:t>
            </a:r>
          </a:p>
          <a:p>
            <a:r>
              <a:rPr lang="en-US" altLang="zh-CN" sz="2400" dirty="0"/>
              <a:t>	  </a:t>
            </a:r>
          </a:p>
          <a:p>
            <a:r>
              <a:rPr lang="en-US" altLang="zh-CN" sz="2400" dirty="0"/>
              <a:t>		 2</a:t>
            </a:r>
            <a:r>
              <a:rPr lang="zh-CN" altLang="en-US" sz="2400" dirty="0"/>
              <a:t>、然后新建一个工程</a:t>
            </a:r>
          </a:p>
        </p:txBody>
      </p:sp>
      <p:pic>
        <p:nvPicPr>
          <p:cNvPr id="6" name="图片 5"/>
          <p:cNvPicPr>
            <a:picLocks noChangeAspect="1"/>
          </p:cNvPicPr>
          <p:nvPr/>
        </p:nvPicPr>
        <p:blipFill>
          <a:blip r:embed="rId2"/>
          <a:stretch>
            <a:fillRect/>
          </a:stretch>
        </p:blipFill>
        <p:spPr>
          <a:xfrm>
            <a:off x="3912668" y="2110296"/>
            <a:ext cx="1019048" cy="971429"/>
          </a:xfrm>
          <a:prstGeom prst="rect">
            <a:avLst/>
          </a:prstGeom>
        </p:spPr>
      </p:pic>
      <p:pic>
        <p:nvPicPr>
          <p:cNvPr id="7" name="图片 6"/>
          <p:cNvPicPr>
            <a:picLocks noChangeAspect="1"/>
          </p:cNvPicPr>
          <p:nvPr/>
        </p:nvPicPr>
        <p:blipFill>
          <a:blip r:embed="rId3"/>
          <a:stretch>
            <a:fillRect/>
          </a:stretch>
        </p:blipFill>
        <p:spPr>
          <a:xfrm>
            <a:off x="4377009" y="3146764"/>
            <a:ext cx="4333333" cy="3095238"/>
          </a:xfrm>
          <a:prstGeom prst="rect">
            <a:avLst/>
          </a:prstGeom>
        </p:spPr>
      </p:pic>
    </p:spTree>
    <p:extLst>
      <p:ext uri="{BB962C8B-B14F-4D97-AF65-F5344CB8AC3E}">
        <p14:creationId xmlns:p14="http://schemas.microsoft.com/office/powerpoint/2010/main" val="2830084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circle(in)">
                                      <p:cBhvr>
                                        <p:cTn id="18" dur="2000"/>
                                        <p:tgtEl>
                                          <p:spTgt spid="5">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circle(in)">
                                      <p:cBhvr>
                                        <p:cTn id="2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dirty="0"/>
          </a:p>
        </p:txBody>
      </p:sp>
      <p:sp>
        <p:nvSpPr>
          <p:cNvPr id="4" name="文本占位符 3"/>
          <p:cNvSpPr>
            <a:spLocks noGrp="1"/>
          </p:cNvSpPr>
          <p:nvPr>
            <p:ph type="body" idx="1"/>
          </p:nvPr>
        </p:nvSpPr>
        <p:spPr/>
        <p:txBody>
          <a:bodyPr/>
          <a:lstStyle/>
          <a:p>
            <a:endParaRPr lang="zh-CN" altLang="en-US" dirty="0"/>
          </a:p>
        </p:txBody>
      </p:sp>
      <p:sp>
        <p:nvSpPr>
          <p:cNvPr id="5" name="文本框 4"/>
          <p:cNvSpPr txBox="1"/>
          <p:nvPr/>
        </p:nvSpPr>
        <p:spPr>
          <a:xfrm>
            <a:off x="387927" y="748145"/>
            <a:ext cx="8589818" cy="1015663"/>
          </a:xfrm>
          <a:prstGeom prst="rect">
            <a:avLst/>
          </a:prstGeom>
          <a:noFill/>
        </p:spPr>
        <p:txBody>
          <a:bodyPr wrap="square" rtlCol="0">
            <a:spAutoFit/>
          </a:bodyPr>
          <a:lstStyle/>
          <a:p>
            <a:r>
              <a:rPr lang="zh-CN" altLang="en-US" sz="6000" b="1" dirty="0">
                <a:latin typeface="+mn-ea"/>
              </a:rPr>
              <a:t>目前各大开源硬件平台</a:t>
            </a:r>
          </a:p>
        </p:txBody>
      </p:sp>
      <p:sp>
        <p:nvSpPr>
          <p:cNvPr id="6" name="文本框 5"/>
          <p:cNvSpPr txBox="1"/>
          <p:nvPr/>
        </p:nvSpPr>
        <p:spPr>
          <a:xfrm>
            <a:off x="387927" y="1763808"/>
            <a:ext cx="8589818" cy="4980402"/>
          </a:xfrm>
          <a:prstGeom prst="rect">
            <a:avLst/>
          </a:prstGeom>
          <a:noFill/>
        </p:spPr>
        <p:txBody>
          <a:bodyPr wrap="square" rtlCol="0">
            <a:spAutoFit/>
          </a:bodyPr>
          <a:lstStyle/>
          <a:p>
            <a:pPr>
              <a:lnSpc>
                <a:spcPct val="150000"/>
              </a:lnSpc>
            </a:pPr>
            <a:r>
              <a:rPr lang="zh-CN" altLang="en-US" sz="3600" dirty="0">
                <a:latin typeface="微软雅黑" panose="020B0503020204020204" pitchFamily="34" charset="-122"/>
                <a:ea typeface="微软雅黑" panose="020B0503020204020204" pitchFamily="34" charset="-122"/>
              </a:rPr>
              <a:t>目前市面上存在的开源平台主要分为</a:t>
            </a:r>
            <a:r>
              <a:rPr lang="en-US" altLang="zh-CN" sz="3600" dirty="0">
                <a:latin typeface="微软雅黑" panose="020B0503020204020204" pitchFamily="34" charset="-122"/>
                <a:ea typeface="微软雅黑" panose="020B0503020204020204" pitchFamily="34" charset="-122"/>
              </a:rPr>
              <a:t>2</a:t>
            </a:r>
            <a:r>
              <a:rPr lang="zh-CN" altLang="en-US" sz="3600" dirty="0">
                <a:latin typeface="微软雅黑" panose="020B0503020204020204" pitchFamily="34" charset="-122"/>
                <a:ea typeface="微软雅黑" panose="020B0503020204020204" pitchFamily="34" charset="-122"/>
              </a:rPr>
              <a:t>类：</a:t>
            </a:r>
            <a:endParaRPr lang="en-US" altLang="zh-CN" sz="3600" dirty="0">
              <a:latin typeface="微软雅黑" panose="020B0503020204020204" pitchFamily="34" charset="-122"/>
              <a:ea typeface="微软雅黑" panose="020B0503020204020204" pitchFamily="34" charset="-122"/>
            </a:endParaRPr>
          </a:p>
          <a:p>
            <a:pPr>
              <a:lnSpc>
                <a:spcPct val="150000"/>
              </a:lnSpc>
            </a:pPr>
            <a:r>
              <a:rPr lang="zh-CN" altLang="en-US" sz="3600" dirty="0">
                <a:latin typeface="微软雅黑" panose="020B0503020204020204" pitchFamily="34" charset="-122"/>
                <a:ea typeface="微软雅黑" panose="020B0503020204020204" pitchFamily="34" charset="-122"/>
              </a:rPr>
              <a:t>一种是以低功耗低性能低成本的</a:t>
            </a:r>
            <a:r>
              <a:rPr lang="en-US" altLang="zh-CN" sz="3600" dirty="0">
                <a:latin typeface="微软雅黑" panose="020B0503020204020204" pitchFamily="34" charset="-122"/>
                <a:ea typeface="微软雅黑" panose="020B0503020204020204" pitchFamily="34" charset="-122"/>
              </a:rPr>
              <a:t>8/32</a:t>
            </a:r>
            <a:r>
              <a:rPr lang="zh-CN" altLang="en-US" sz="3600" dirty="0">
                <a:latin typeface="微软雅黑" panose="020B0503020204020204" pitchFamily="34" charset="-122"/>
                <a:ea typeface="微软雅黑" panose="020B0503020204020204" pitchFamily="34" charset="-122"/>
              </a:rPr>
              <a:t>位微型控制器：例如：</a:t>
            </a:r>
            <a:r>
              <a:rPr lang="en-US" altLang="zh-CN" sz="3600" dirty="0">
                <a:latin typeface="微软雅黑" panose="020B0503020204020204" pitchFamily="34" charset="-122"/>
                <a:ea typeface="微软雅黑" panose="020B0503020204020204" pitchFamily="34" charset="-122"/>
              </a:rPr>
              <a:t>Arduino</a:t>
            </a:r>
          </a:p>
          <a:p>
            <a:pPr>
              <a:lnSpc>
                <a:spcPct val="150000"/>
              </a:lnSpc>
            </a:pPr>
            <a:r>
              <a:rPr lang="zh-CN" altLang="en-US" sz="3600" dirty="0">
                <a:latin typeface="微软雅黑" panose="020B0503020204020204" pitchFamily="34" charset="-122"/>
                <a:ea typeface="微软雅黑" panose="020B0503020204020204" pitchFamily="34" charset="-122"/>
              </a:rPr>
              <a:t>第二种是以</a:t>
            </a:r>
            <a:r>
              <a:rPr lang="en-US" altLang="zh-CN" sz="3600" dirty="0">
                <a:latin typeface="微软雅黑" panose="020B0503020204020204" pitchFamily="34" charset="-122"/>
                <a:ea typeface="微软雅黑" panose="020B0503020204020204" pitchFamily="34" charset="-122"/>
              </a:rPr>
              <a:t>32/64</a:t>
            </a:r>
            <a:r>
              <a:rPr lang="zh-CN" altLang="en-US" sz="3600" dirty="0">
                <a:latin typeface="微软雅黑" panose="020B0503020204020204" pitchFamily="34" charset="-122"/>
                <a:ea typeface="微软雅黑" panose="020B0503020204020204" pitchFamily="34" charset="-122"/>
              </a:rPr>
              <a:t>位高性能</a:t>
            </a:r>
            <a:r>
              <a:rPr lang="en-US" altLang="zh-CN" sz="3600" dirty="0">
                <a:latin typeface="微软雅黑" panose="020B0503020204020204" pitchFamily="34" charset="-122"/>
                <a:ea typeface="微软雅黑" panose="020B0503020204020204" pitchFamily="34" charset="-122"/>
              </a:rPr>
              <a:t>ARM</a:t>
            </a:r>
            <a:r>
              <a:rPr lang="zh-CN" altLang="en-US" sz="3600" dirty="0">
                <a:latin typeface="微软雅黑" panose="020B0503020204020204" pitchFamily="34" charset="-122"/>
                <a:ea typeface="微软雅黑" panose="020B0503020204020204" pitchFamily="34" charset="-122"/>
              </a:rPr>
              <a:t>处理器，通常搭载完整的</a:t>
            </a:r>
            <a:r>
              <a:rPr lang="en-US" altLang="zh-CN" sz="3600" dirty="0" err="1">
                <a:latin typeface="微软雅黑" panose="020B0503020204020204" pitchFamily="34" charset="-122"/>
                <a:ea typeface="微软雅黑" panose="020B0503020204020204" pitchFamily="34" charset="-122"/>
              </a:rPr>
              <a:t>linux</a:t>
            </a:r>
            <a:r>
              <a:rPr lang="zh-CN" altLang="en-US" sz="3600" dirty="0">
                <a:latin typeface="微软雅黑" panose="020B0503020204020204" pitchFamily="34" charset="-122"/>
                <a:ea typeface="微软雅黑" panose="020B0503020204020204" pitchFamily="34" charset="-122"/>
              </a:rPr>
              <a:t>操作系统，例如：树莓派</a:t>
            </a:r>
          </a:p>
        </p:txBody>
      </p:sp>
    </p:spTree>
    <p:extLst>
      <p:ext uri="{BB962C8B-B14F-4D97-AF65-F5344CB8AC3E}">
        <p14:creationId xmlns:p14="http://schemas.microsoft.com/office/powerpoint/2010/main" val="2535686480"/>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等线 Light" panose="02010600030101010101" pitchFamily="2" charset="-122"/>
                <a:ea typeface="等线 Light" panose="02010600030101010101" pitchFamily="2" charset="-122"/>
              </a:rPr>
              <a:t>Wiring</a:t>
            </a:r>
            <a:r>
              <a:rPr lang="zh-CN" altLang="en-US" dirty="0">
                <a:latin typeface="等线 Light" panose="02010600030101010101" pitchFamily="2" charset="-122"/>
                <a:ea typeface="等线 Light" panose="02010600030101010101" pitchFamily="2" charset="-122"/>
              </a:rPr>
              <a:t>编程</a:t>
            </a:r>
            <a:endParaRPr lang="zh-CN" altLang="en-US" dirty="0"/>
          </a:p>
        </p:txBody>
      </p:sp>
      <p:pic>
        <p:nvPicPr>
          <p:cNvPr id="4" name="内容占位符 3"/>
          <p:cNvPicPr>
            <a:picLocks noGrp="1" noChangeAspect="1"/>
          </p:cNvPicPr>
          <p:nvPr>
            <p:ph idx="1"/>
          </p:nvPr>
        </p:nvPicPr>
        <p:blipFill>
          <a:blip r:embed="rId2"/>
          <a:stretch>
            <a:fillRect/>
          </a:stretch>
        </p:blipFill>
        <p:spPr>
          <a:xfrm>
            <a:off x="4196701" y="1278463"/>
            <a:ext cx="5090991" cy="4429963"/>
          </a:xfrm>
          <a:prstGeom prst="rect">
            <a:avLst/>
          </a:prstGeom>
        </p:spPr>
      </p:pic>
      <p:sp>
        <p:nvSpPr>
          <p:cNvPr id="5" name="文本框 4"/>
          <p:cNvSpPr txBox="1"/>
          <p:nvPr/>
        </p:nvSpPr>
        <p:spPr>
          <a:xfrm>
            <a:off x="339634" y="1619794"/>
            <a:ext cx="2860766" cy="1908215"/>
          </a:xfrm>
          <a:prstGeom prst="rect">
            <a:avLst/>
          </a:prstGeom>
          <a:noFill/>
        </p:spPr>
        <p:txBody>
          <a:bodyPr wrap="square" rtlCol="0">
            <a:spAutoFit/>
          </a:bodyPr>
          <a:lstStyle/>
          <a:p>
            <a:r>
              <a:rPr lang="zh-CN" altLang="en-US" sz="2000" dirty="0"/>
              <a:t>代码结构分析：</a:t>
            </a:r>
            <a:endParaRPr lang="en-US" altLang="zh-CN" sz="2000" dirty="0"/>
          </a:p>
          <a:p>
            <a:r>
              <a:rPr lang="zh-CN" altLang="en-US" sz="2000" dirty="0"/>
              <a:t>整个新的工程包含两个函数主体，</a:t>
            </a:r>
            <a:endParaRPr lang="en-US" altLang="zh-CN" sz="2000" dirty="0"/>
          </a:p>
          <a:p>
            <a:r>
              <a:rPr lang="zh-CN" altLang="en-US" sz="2000" dirty="0"/>
              <a:t>一个是</a:t>
            </a:r>
            <a:r>
              <a:rPr lang="en-US" altLang="zh-CN" sz="2000" dirty="0"/>
              <a:t>void setup()</a:t>
            </a:r>
          </a:p>
          <a:p>
            <a:r>
              <a:rPr lang="zh-CN" altLang="en-US" sz="2000" dirty="0"/>
              <a:t>一个是</a:t>
            </a:r>
            <a:r>
              <a:rPr lang="en-US" altLang="zh-CN" sz="2000" dirty="0"/>
              <a:t>void loop()</a:t>
            </a:r>
          </a:p>
          <a:p>
            <a:endParaRPr lang="zh-CN" altLang="en-US" dirty="0"/>
          </a:p>
        </p:txBody>
      </p:sp>
      <p:sp>
        <p:nvSpPr>
          <p:cNvPr id="6" name="文本框 5"/>
          <p:cNvSpPr txBox="1"/>
          <p:nvPr/>
        </p:nvSpPr>
        <p:spPr>
          <a:xfrm>
            <a:off x="300445" y="3454255"/>
            <a:ext cx="4088674" cy="2246769"/>
          </a:xfrm>
          <a:prstGeom prst="rect">
            <a:avLst/>
          </a:prstGeom>
          <a:noFill/>
        </p:spPr>
        <p:txBody>
          <a:bodyPr wrap="square" rtlCol="0">
            <a:spAutoFit/>
          </a:bodyPr>
          <a:lstStyle/>
          <a:p>
            <a:r>
              <a:rPr lang="en-US" altLang="zh-CN" sz="2800" dirty="0"/>
              <a:t>1</a:t>
            </a:r>
            <a:r>
              <a:rPr lang="zh-CN" altLang="en-US" sz="2800" dirty="0"/>
              <a:t>、放在</a:t>
            </a:r>
            <a:r>
              <a:rPr lang="en-US" altLang="zh-CN" sz="2800" dirty="0"/>
              <a:t>setup</a:t>
            </a:r>
            <a:r>
              <a:rPr lang="zh-CN" altLang="en-US" sz="2800" dirty="0"/>
              <a:t>的代码每次启动只会执行一次</a:t>
            </a:r>
            <a:endParaRPr lang="en-US" altLang="zh-CN" sz="2800" dirty="0"/>
          </a:p>
          <a:p>
            <a:r>
              <a:rPr lang="en-US" altLang="zh-CN" sz="2800" dirty="0"/>
              <a:t>2</a:t>
            </a:r>
            <a:r>
              <a:rPr lang="zh-CN" altLang="en-US" sz="2800" dirty="0"/>
              <a:t>、放在</a:t>
            </a:r>
            <a:r>
              <a:rPr lang="en-US" altLang="zh-CN" sz="2800" dirty="0"/>
              <a:t>loop</a:t>
            </a:r>
            <a:r>
              <a:rPr lang="zh-CN" altLang="en-US" sz="2800" dirty="0"/>
              <a:t>的代码会一直循环执行到下次重新启动</a:t>
            </a:r>
          </a:p>
        </p:txBody>
      </p:sp>
    </p:spTree>
    <p:extLst>
      <p:ext uri="{BB962C8B-B14F-4D97-AF65-F5344CB8AC3E}">
        <p14:creationId xmlns:p14="http://schemas.microsoft.com/office/powerpoint/2010/main" val="19330685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arn(inVertical)">
                                      <p:cBhvr>
                                        <p:cTn id="10" dur="500"/>
                                        <p:tgtEl>
                                          <p:spTgt spid="5">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arn(inVertical)">
                                      <p:cBhvr>
                                        <p:cTn id="13" dur="500"/>
                                        <p:tgtEl>
                                          <p:spTgt spid="5">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barn(inVertical)">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inVertical)">
                                      <p:cBhvr>
                                        <p:cTn id="21" dur="500"/>
                                        <p:tgtEl>
                                          <p:spTgt spid="6">
                                            <p:txEl>
                                              <p:pRg st="0" end="0"/>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Effect transition="in" filter="barn(inVertical)">
                                      <p:cBhvr>
                                        <p:cTn id="24"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等线 Light" panose="02010600030101010101" pitchFamily="2" charset="-122"/>
                <a:ea typeface="等线 Light" panose="02010600030101010101" pitchFamily="2" charset="-122"/>
              </a:rPr>
              <a:t>Wiring</a:t>
            </a:r>
            <a:r>
              <a:rPr lang="zh-CN" altLang="en-US" dirty="0">
                <a:latin typeface="等线 Light" panose="02010600030101010101" pitchFamily="2" charset="-122"/>
                <a:ea typeface="等线 Light" panose="02010600030101010101" pitchFamily="2" charset="-122"/>
              </a:rPr>
              <a:t>编程</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文本框 3"/>
          <p:cNvSpPr txBox="1"/>
          <p:nvPr/>
        </p:nvSpPr>
        <p:spPr>
          <a:xfrm>
            <a:off x="3683726" y="888274"/>
            <a:ext cx="184731" cy="369332"/>
          </a:xfrm>
          <a:prstGeom prst="rect">
            <a:avLst/>
          </a:prstGeom>
          <a:noFill/>
        </p:spPr>
        <p:txBody>
          <a:bodyPr wrap="none" rtlCol="0">
            <a:spAutoFit/>
          </a:bodyPr>
          <a:lstStyle/>
          <a:p>
            <a:endParaRPr lang="zh-CN" altLang="en-US" dirty="0"/>
          </a:p>
        </p:txBody>
      </p:sp>
      <p:sp>
        <p:nvSpPr>
          <p:cNvPr id="5" name="文本框 4"/>
          <p:cNvSpPr txBox="1"/>
          <p:nvPr/>
        </p:nvSpPr>
        <p:spPr>
          <a:xfrm>
            <a:off x="431074" y="1593669"/>
            <a:ext cx="8084276" cy="1569660"/>
          </a:xfrm>
          <a:prstGeom prst="rect">
            <a:avLst/>
          </a:prstGeom>
          <a:noFill/>
        </p:spPr>
        <p:txBody>
          <a:bodyPr wrap="square" rtlCol="0">
            <a:spAutoFit/>
          </a:bodyPr>
          <a:lstStyle/>
          <a:p>
            <a:r>
              <a:rPr lang="zh-CN" altLang="en-US" sz="3200" dirty="0">
                <a:latin typeface="华文宋体" panose="02010600040101010101" pitchFamily="2" charset="-122"/>
                <a:ea typeface="华文宋体" panose="02010600040101010101" pitchFamily="2" charset="-122"/>
              </a:rPr>
              <a:t>任务</a:t>
            </a:r>
            <a:r>
              <a:rPr lang="en-US" altLang="zh-CN" sz="3200" dirty="0">
                <a:latin typeface="华文宋体" panose="02010600040101010101" pitchFamily="2" charset="-122"/>
                <a:ea typeface="华文宋体" panose="02010600040101010101" pitchFamily="2" charset="-122"/>
              </a:rPr>
              <a:t>1</a:t>
            </a:r>
            <a:r>
              <a:rPr lang="zh-CN" altLang="en-US" sz="3200" dirty="0">
                <a:latin typeface="华文宋体" panose="02010600040101010101" pitchFamily="2" charset="-122"/>
                <a:ea typeface="华文宋体" panose="02010600040101010101" pitchFamily="2" charset="-122"/>
              </a:rPr>
              <a:t>：编写一个单片机的</a:t>
            </a:r>
            <a:r>
              <a:rPr lang="en-US" altLang="zh-CN" sz="3200" dirty="0">
                <a:latin typeface="华文宋体" panose="02010600040101010101" pitchFamily="2" charset="-122"/>
                <a:ea typeface="华文宋体" panose="02010600040101010101" pitchFamily="2" charset="-122"/>
              </a:rPr>
              <a:t>hello world</a:t>
            </a:r>
            <a:r>
              <a:rPr lang="zh-CN" altLang="en-US" sz="3200" dirty="0">
                <a:latin typeface="华文宋体" panose="02010600040101010101" pitchFamily="2" charset="-122"/>
                <a:ea typeface="华文宋体" panose="02010600040101010101" pitchFamily="2" charset="-122"/>
              </a:rPr>
              <a:t>（由于单片机没有显示器，点亮一盏灯就是一个</a:t>
            </a:r>
            <a:r>
              <a:rPr lang="en-US" altLang="zh-CN" sz="3200" dirty="0">
                <a:latin typeface="华文宋体" panose="02010600040101010101" pitchFamily="2" charset="-122"/>
                <a:ea typeface="华文宋体" panose="02010600040101010101" pitchFamily="2" charset="-122"/>
              </a:rPr>
              <a:t>hello world</a:t>
            </a:r>
            <a:r>
              <a:rPr lang="zh-CN" altLang="en-US" sz="3200" dirty="0">
                <a:latin typeface="华文宋体" panose="02010600040101010101" pitchFamily="2" charset="-122"/>
                <a:ea typeface="华文宋体" panose="02010600040101010101" pitchFamily="2" charset="-122"/>
              </a:rPr>
              <a:t>程序了</a:t>
            </a:r>
            <a:r>
              <a:rPr lang="zh-CN" altLang="en-US" sz="3200" dirty="0">
                <a:latin typeface="等线 Light" panose="02010600030101010101" pitchFamily="2" charset="-122"/>
                <a:ea typeface="等线 Light" panose="02010600030101010101" pitchFamily="2" charset="-122"/>
              </a:rPr>
              <a:t>）</a:t>
            </a:r>
          </a:p>
        </p:txBody>
      </p:sp>
    </p:spTree>
    <p:extLst>
      <p:ext uri="{BB962C8B-B14F-4D97-AF65-F5344CB8AC3E}">
        <p14:creationId xmlns:p14="http://schemas.microsoft.com/office/powerpoint/2010/main" val="2658299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等线 Light" panose="02010600030101010101" pitchFamily="2" charset="-122"/>
                <a:ea typeface="等线 Light" panose="02010600030101010101" pitchFamily="2" charset="-122"/>
              </a:rPr>
              <a:t>Wiring</a:t>
            </a:r>
            <a:r>
              <a:rPr lang="zh-CN" altLang="en-US" dirty="0">
                <a:latin typeface="等线 Light" panose="02010600030101010101" pitchFamily="2" charset="-122"/>
                <a:ea typeface="等线 Light" panose="02010600030101010101" pitchFamily="2" charset="-122"/>
              </a:rPr>
              <a:t>编程</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文本框 3"/>
          <p:cNvSpPr txBox="1"/>
          <p:nvPr/>
        </p:nvSpPr>
        <p:spPr>
          <a:xfrm>
            <a:off x="100208" y="1606731"/>
            <a:ext cx="8612718" cy="2246769"/>
          </a:xfrm>
          <a:prstGeom prst="rect">
            <a:avLst/>
          </a:prstGeom>
          <a:noFill/>
        </p:spPr>
        <p:txBody>
          <a:bodyPr wrap="square" rtlCol="0">
            <a:spAutoFit/>
          </a:bodyPr>
          <a:lstStyle/>
          <a:p>
            <a:r>
              <a:rPr lang="zh-CN" altLang="en-US" sz="2800" dirty="0">
                <a:latin typeface="华文仿宋" panose="02010600040101010101" pitchFamily="2" charset="-122"/>
                <a:ea typeface="华文仿宋" panose="02010600040101010101" pitchFamily="2" charset="-122"/>
              </a:rPr>
              <a:t>任务分析：要点亮一盏</a:t>
            </a:r>
            <a:r>
              <a:rPr lang="en-US" altLang="zh-CN" sz="2800" dirty="0">
                <a:latin typeface="华文仿宋" panose="02010600040101010101" pitchFamily="2" charset="-122"/>
                <a:ea typeface="华文仿宋" panose="02010600040101010101" pitchFamily="2" charset="-122"/>
              </a:rPr>
              <a:t>led</a:t>
            </a:r>
            <a:r>
              <a:rPr lang="zh-CN" altLang="en-US" sz="2800" dirty="0">
                <a:latin typeface="华文仿宋" panose="02010600040101010101" pitchFamily="2" charset="-122"/>
                <a:ea typeface="华文仿宋" panose="02010600040101010101" pitchFamily="2" charset="-122"/>
              </a:rPr>
              <a:t>，我们知道首先要给</a:t>
            </a:r>
            <a:r>
              <a:rPr lang="en-US" altLang="zh-CN" sz="2800" dirty="0">
                <a:latin typeface="华文仿宋" panose="02010600040101010101" pitchFamily="2" charset="-122"/>
                <a:ea typeface="华文仿宋" panose="02010600040101010101" pitchFamily="2" charset="-122"/>
              </a:rPr>
              <a:t>led</a:t>
            </a:r>
            <a:r>
              <a:rPr lang="zh-CN" altLang="en-US" sz="2800" dirty="0">
                <a:latin typeface="华文仿宋" panose="02010600040101010101" pitchFamily="2" charset="-122"/>
                <a:ea typeface="华文仿宋" panose="02010600040101010101" pitchFamily="2" charset="-122"/>
              </a:rPr>
              <a:t>一个电压，大约为</a:t>
            </a:r>
            <a:r>
              <a:rPr lang="en-US" altLang="zh-CN" sz="2800" dirty="0">
                <a:latin typeface="华文仿宋" panose="02010600040101010101" pitchFamily="2" charset="-122"/>
                <a:ea typeface="华文仿宋" panose="02010600040101010101" pitchFamily="2" charset="-122"/>
              </a:rPr>
              <a:t>2</a:t>
            </a:r>
            <a:r>
              <a:rPr lang="zh-CN" altLang="en-US" sz="2800" dirty="0">
                <a:latin typeface="华文仿宋" panose="02010600040101010101" pitchFamily="2" charset="-122"/>
                <a:ea typeface="华文仿宋" panose="02010600040101010101" pitchFamily="2" charset="-122"/>
              </a:rPr>
              <a:t>枚干电池的电压，这个实验将会使用</a:t>
            </a:r>
            <a:r>
              <a:rPr lang="en-US" altLang="zh-CN" sz="2800" dirty="0">
                <a:latin typeface="华文仿宋" panose="02010600040101010101" pitchFamily="2" charset="-122"/>
                <a:ea typeface="华文仿宋" panose="02010600040101010101" pitchFamily="2" charset="-122"/>
              </a:rPr>
              <a:t>Arduino</a:t>
            </a:r>
            <a:r>
              <a:rPr lang="zh-CN" altLang="en-US" sz="2800" dirty="0">
                <a:latin typeface="华文仿宋" panose="02010600040101010101" pitchFamily="2" charset="-122"/>
                <a:ea typeface="华文仿宋" panose="02010600040101010101" pitchFamily="2" charset="-122"/>
              </a:rPr>
              <a:t>平台的</a:t>
            </a:r>
            <a:r>
              <a:rPr lang="en-US" altLang="zh-CN" sz="2800" dirty="0">
                <a:latin typeface="华文仿宋" panose="02010600040101010101" pitchFamily="2" charset="-122"/>
                <a:ea typeface="华文仿宋" panose="02010600040101010101" pitchFamily="2" charset="-122"/>
              </a:rPr>
              <a:t>13</a:t>
            </a:r>
            <a:r>
              <a:rPr lang="zh-CN" altLang="en-US" sz="2800" dirty="0">
                <a:latin typeface="华文仿宋" panose="02010600040101010101" pitchFamily="2" charset="-122"/>
                <a:ea typeface="华文仿宋" panose="02010600040101010101" pitchFamily="2" charset="-122"/>
              </a:rPr>
              <a:t>数字输出口提供一个正电压（这个实验可以不用搭任何外围电路，直接在板子上观察现象，因为板子的标示为</a:t>
            </a:r>
            <a:r>
              <a:rPr lang="en-US" altLang="zh-CN" sz="2800" dirty="0">
                <a:latin typeface="华文仿宋" panose="02010600040101010101" pitchFamily="2" charset="-122"/>
                <a:ea typeface="华文仿宋" panose="02010600040101010101" pitchFamily="2" charset="-122"/>
              </a:rPr>
              <a:t>L</a:t>
            </a:r>
            <a:r>
              <a:rPr lang="zh-CN" altLang="en-US" sz="2800" dirty="0">
                <a:latin typeface="华文仿宋" panose="02010600040101010101" pitchFamily="2" charset="-122"/>
                <a:ea typeface="华文仿宋" panose="02010600040101010101" pitchFamily="2" charset="-122"/>
              </a:rPr>
              <a:t>的</a:t>
            </a:r>
            <a:r>
              <a:rPr lang="en-US" altLang="zh-CN" sz="2800" dirty="0">
                <a:latin typeface="华文仿宋" panose="02010600040101010101" pitchFamily="2" charset="-122"/>
                <a:ea typeface="华文仿宋" panose="02010600040101010101" pitchFamily="2" charset="-122"/>
              </a:rPr>
              <a:t>led</a:t>
            </a:r>
            <a:r>
              <a:rPr lang="zh-CN" altLang="en-US" sz="2800" dirty="0">
                <a:latin typeface="华文仿宋" panose="02010600040101010101" pitchFamily="2" charset="-122"/>
                <a:ea typeface="华文仿宋" panose="02010600040101010101" pitchFamily="2" charset="-122"/>
              </a:rPr>
              <a:t>是和</a:t>
            </a:r>
            <a:r>
              <a:rPr lang="en-US" altLang="zh-CN" sz="2800" dirty="0">
                <a:latin typeface="华文仿宋" panose="02010600040101010101" pitchFamily="2" charset="-122"/>
                <a:ea typeface="华文仿宋" panose="02010600040101010101" pitchFamily="2" charset="-122"/>
              </a:rPr>
              <a:t>13</a:t>
            </a:r>
            <a:r>
              <a:rPr lang="zh-CN" altLang="en-US" sz="2800" dirty="0">
                <a:latin typeface="华文仿宋" panose="02010600040101010101" pitchFamily="2" charset="-122"/>
                <a:ea typeface="华文仿宋" panose="02010600040101010101" pitchFamily="2" charset="-122"/>
              </a:rPr>
              <a:t>输出口相连的）</a:t>
            </a:r>
          </a:p>
        </p:txBody>
      </p:sp>
    </p:spTree>
    <p:extLst>
      <p:ext uri="{BB962C8B-B14F-4D97-AF65-F5344CB8AC3E}">
        <p14:creationId xmlns:p14="http://schemas.microsoft.com/office/powerpoint/2010/main" val="10102783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等线 Light" panose="02010600030101010101" pitchFamily="2" charset="-122"/>
                <a:ea typeface="等线 Light" panose="02010600030101010101" pitchFamily="2" charset="-122"/>
              </a:rPr>
              <a:t>Wiring</a:t>
            </a:r>
            <a:r>
              <a:rPr lang="zh-CN" altLang="en-US" dirty="0">
                <a:latin typeface="等线 Light" panose="02010600030101010101" pitchFamily="2" charset="-122"/>
                <a:ea typeface="等线 Light" panose="02010600030101010101" pitchFamily="2" charset="-122"/>
              </a:rPr>
              <a:t>编程</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文本框 3"/>
          <p:cNvSpPr txBox="1"/>
          <p:nvPr/>
        </p:nvSpPr>
        <p:spPr>
          <a:xfrm>
            <a:off x="100208" y="1606731"/>
            <a:ext cx="6810043" cy="1200329"/>
          </a:xfrm>
          <a:prstGeom prst="rect">
            <a:avLst/>
          </a:prstGeom>
          <a:noFill/>
        </p:spPr>
        <p:txBody>
          <a:bodyPr wrap="square" rtlCol="0">
            <a:spAutoFit/>
          </a:bodyPr>
          <a:lstStyle/>
          <a:p>
            <a:r>
              <a:rPr lang="zh-CN" altLang="en-US" sz="3600" dirty="0">
                <a:latin typeface="+mj-ea"/>
                <a:ea typeface="+mj-ea"/>
              </a:rPr>
              <a:t>开始编程：</a:t>
            </a:r>
            <a:endParaRPr lang="en-US" altLang="zh-CN" sz="3600" dirty="0">
              <a:latin typeface="+mj-ea"/>
              <a:ea typeface="+mj-ea"/>
            </a:endParaRPr>
          </a:p>
          <a:p>
            <a:r>
              <a:rPr lang="zh-CN" altLang="en-US" sz="3600" dirty="0">
                <a:latin typeface="+mj-ea"/>
                <a:ea typeface="+mj-ea"/>
              </a:rPr>
              <a:t>首先学习几个</a:t>
            </a:r>
            <a:r>
              <a:rPr lang="en-US" altLang="zh-CN" sz="3600" dirty="0">
                <a:latin typeface="+mj-ea"/>
                <a:ea typeface="+mj-ea"/>
              </a:rPr>
              <a:t>Wiring</a:t>
            </a:r>
            <a:r>
              <a:rPr lang="zh-CN" altLang="en-US" sz="3600" dirty="0">
                <a:latin typeface="+mj-ea"/>
                <a:ea typeface="+mj-ea"/>
              </a:rPr>
              <a:t>的</a:t>
            </a:r>
            <a:r>
              <a:rPr lang="en-US" altLang="zh-CN" sz="3600" dirty="0">
                <a:latin typeface="+mj-ea"/>
                <a:ea typeface="+mj-ea"/>
              </a:rPr>
              <a:t>API</a:t>
            </a:r>
            <a:endParaRPr lang="zh-CN" altLang="en-US" sz="3600" dirty="0">
              <a:latin typeface="+mj-ea"/>
              <a:ea typeface="+mj-ea"/>
            </a:endParaRPr>
          </a:p>
        </p:txBody>
      </p:sp>
      <p:sp>
        <p:nvSpPr>
          <p:cNvPr id="5" name="文本框 4"/>
          <p:cNvSpPr txBox="1"/>
          <p:nvPr/>
        </p:nvSpPr>
        <p:spPr>
          <a:xfrm>
            <a:off x="326572" y="3566160"/>
            <a:ext cx="7419702" cy="1077218"/>
          </a:xfrm>
          <a:prstGeom prst="rect">
            <a:avLst/>
          </a:prstGeom>
          <a:noFill/>
        </p:spPr>
        <p:txBody>
          <a:bodyPr wrap="square" rtlCol="0">
            <a:spAutoFit/>
          </a:bodyPr>
          <a:lstStyle/>
          <a:p>
            <a:r>
              <a:rPr lang="en-US" altLang="zh-CN" sz="3200" dirty="0" err="1">
                <a:latin typeface="华文仿宋" panose="02010600040101010101" pitchFamily="2" charset="-122"/>
                <a:ea typeface="华文仿宋" panose="02010600040101010101" pitchFamily="2" charset="-122"/>
              </a:rPr>
              <a:t>pinMode</a:t>
            </a:r>
            <a:r>
              <a:rPr lang="zh-CN" altLang="en-US" sz="3200" dirty="0">
                <a:latin typeface="华文仿宋" panose="02010600040101010101" pitchFamily="2" charset="-122"/>
                <a:ea typeface="华文仿宋" panose="02010600040101010101" pitchFamily="2" charset="-122"/>
              </a:rPr>
              <a:t>（） </a:t>
            </a:r>
            <a:r>
              <a:rPr lang="en-US" altLang="zh-CN" sz="3200" dirty="0">
                <a:latin typeface="华文仿宋" panose="02010600040101010101" pitchFamily="2" charset="-122"/>
                <a:ea typeface="华文仿宋" panose="02010600040101010101" pitchFamily="2" charset="-122"/>
              </a:rPr>
              <a:t>//</a:t>
            </a:r>
            <a:r>
              <a:rPr lang="zh-CN" altLang="en-US" sz="3200" dirty="0">
                <a:latin typeface="华文仿宋" panose="02010600040101010101" pitchFamily="2" charset="-122"/>
                <a:ea typeface="华文仿宋" panose="02010600040101010101" pitchFamily="2" charset="-122"/>
              </a:rPr>
              <a:t>初始化引脚的属性函数</a:t>
            </a:r>
            <a:endParaRPr lang="en-US" altLang="zh-CN" sz="3200" dirty="0">
              <a:latin typeface="华文仿宋" panose="02010600040101010101" pitchFamily="2" charset="-122"/>
              <a:ea typeface="华文仿宋" panose="02010600040101010101" pitchFamily="2" charset="-122"/>
            </a:endParaRPr>
          </a:p>
          <a:p>
            <a:r>
              <a:rPr lang="en-US" altLang="zh-CN" sz="3200" dirty="0" err="1">
                <a:latin typeface="华文仿宋" panose="02010600040101010101" pitchFamily="2" charset="-122"/>
                <a:ea typeface="华文仿宋" panose="02010600040101010101" pitchFamily="2" charset="-122"/>
              </a:rPr>
              <a:t>digitalWrite</a:t>
            </a:r>
            <a:r>
              <a:rPr lang="zh-CN" altLang="en-US" sz="3200" dirty="0">
                <a:latin typeface="华文仿宋" panose="02010600040101010101" pitchFamily="2" charset="-122"/>
                <a:ea typeface="华文仿宋" panose="02010600040101010101" pitchFamily="2" charset="-122"/>
              </a:rPr>
              <a:t>（）</a:t>
            </a:r>
            <a:r>
              <a:rPr lang="en-US" altLang="zh-CN" sz="3200" dirty="0">
                <a:latin typeface="华文仿宋" panose="02010600040101010101" pitchFamily="2" charset="-122"/>
                <a:ea typeface="华文仿宋" panose="02010600040101010101" pitchFamily="2" charset="-122"/>
              </a:rPr>
              <a:t>//</a:t>
            </a:r>
            <a:r>
              <a:rPr lang="zh-CN" altLang="en-US" sz="3200" dirty="0">
                <a:latin typeface="华文仿宋" panose="02010600040101010101" pitchFamily="2" charset="-122"/>
                <a:ea typeface="华文仿宋" panose="02010600040101010101" pitchFamily="2" charset="-122"/>
              </a:rPr>
              <a:t>使引脚输出的函数</a:t>
            </a:r>
            <a:endParaRPr lang="en-US" altLang="zh-CN" sz="3200" dirty="0">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316433870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等线 Light" panose="02010600030101010101" pitchFamily="2" charset="-122"/>
                <a:ea typeface="等线 Light" panose="02010600030101010101" pitchFamily="2" charset="-122"/>
              </a:rPr>
              <a:t>Wiring</a:t>
            </a:r>
            <a:r>
              <a:rPr lang="zh-CN" altLang="en-US" dirty="0">
                <a:latin typeface="等线 Light" panose="02010600030101010101" pitchFamily="2" charset="-122"/>
                <a:ea typeface="等线 Light" panose="02010600030101010101" pitchFamily="2" charset="-122"/>
              </a:rPr>
              <a:t>编程</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文本框 3"/>
          <p:cNvSpPr txBox="1"/>
          <p:nvPr/>
        </p:nvSpPr>
        <p:spPr>
          <a:xfrm>
            <a:off x="209006" y="1567543"/>
            <a:ext cx="8934994" cy="2677656"/>
          </a:xfrm>
          <a:prstGeom prst="rect">
            <a:avLst/>
          </a:prstGeom>
          <a:noFill/>
        </p:spPr>
        <p:txBody>
          <a:bodyPr wrap="square" rtlCol="0">
            <a:spAutoFit/>
          </a:bodyPr>
          <a:lstStyle/>
          <a:p>
            <a:r>
              <a:rPr lang="zh-CN" altLang="en-US" sz="2400" dirty="0"/>
              <a:t>编程思路：</a:t>
            </a:r>
            <a:endParaRPr lang="en-US" altLang="zh-CN" sz="2400" dirty="0"/>
          </a:p>
          <a:p>
            <a:r>
              <a:rPr lang="en-US" altLang="zh-CN" sz="2400" dirty="0"/>
              <a:t>1</a:t>
            </a:r>
            <a:r>
              <a:rPr lang="zh-CN" altLang="en-US" sz="2400" dirty="0"/>
              <a:t>、先初始化引脚，并配置成输出模式</a:t>
            </a:r>
            <a:endParaRPr lang="en-US" altLang="zh-CN" sz="2400" dirty="0"/>
          </a:p>
          <a:p>
            <a:r>
              <a:rPr lang="en-US" altLang="zh-CN" sz="2400" dirty="0"/>
              <a:t>	</a:t>
            </a:r>
            <a:r>
              <a:rPr lang="zh-CN" altLang="en-US" sz="2400" dirty="0"/>
              <a:t>代码：</a:t>
            </a:r>
            <a:r>
              <a:rPr lang="en-US" altLang="zh-CN" sz="2400" dirty="0" err="1"/>
              <a:t>pinMode</a:t>
            </a:r>
            <a:r>
              <a:rPr lang="en-US" altLang="zh-CN" sz="2400" dirty="0"/>
              <a:t>(13,OUTPUT); //</a:t>
            </a:r>
            <a:r>
              <a:rPr lang="zh-CN" altLang="en-US" sz="2400" dirty="0"/>
              <a:t>配置</a:t>
            </a:r>
            <a:r>
              <a:rPr lang="en-US" altLang="zh-CN" sz="2400" dirty="0"/>
              <a:t>13</a:t>
            </a:r>
            <a:r>
              <a:rPr lang="zh-CN" altLang="en-US" sz="2400" dirty="0"/>
              <a:t>引脚为输出模式</a:t>
            </a:r>
            <a:endParaRPr lang="en-US" altLang="zh-CN" sz="2400" dirty="0"/>
          </a:p>
          <a:p>
            <a:r>
              <a:rPr lang="en-US" altLang="zh-CN" sz="2400" dirty="0"/>
              <a:t>2</a:t>
            </a:r>
            <a:r>
              <a:rPr lang="zh-CN" altLang="en-US" sz="2400" dirty="0"/>
              <a:t>、然后给引脚写入一个高电平，用来点亮</a:t>
            </a:r>
            <a:r>
              <a:rPr lang="en-US" altLang="zh-CN" sz="2400" dirty="0"/>
              <a:t>led</a:t>
            </a:r>
          </a:p>
          <a:p>
            <a:r>
              <a:rPr lang="en-US" altLang="zh-CN" sz="2400" dirty="0"/>
              <a:t>	</a:t>
            </a:r>
            <a:r>
              <a:rPr lang="zh-CN" altLang="en-US" sz="2400" dirty="0"/>
              <a:t>代码：</a:t>
            </a:r>
            <a:r>
              <a:rPr lang="en-US" altLang="zh-CN" sz="2400" dirty="0" err="1"/>
              <a:t>digitalWrite</a:t>
            </a:r>
            <a:r>
              <a:rPr lang="en-US" altLang="zh-CN" sz="2400" dirty="0"/>
              <a:t>(13,1); //</a:t>
            </a:r>
            <a:r>
              <a:rPr lang="zh-CN" altLang="en-US" sz="2400" dirty="0"/>
              <a:t>给</a:t>
            </a:r>
            <a:r>
              <a:rPr lang="en-US" altLang="zh-CN" sz="2400" dirty="0"/>
              <a:t>13</a:t>
            </a:r>
            <a:r>
              <a:rPr lang="zh-CN" altLang="en-US" sz="2400" dirty="0"/>
              <a:t>引脚输出高电平，</a:t>
            </a:r>
            <a:r>
              <a:rPr lang="en-US" altLang="zh-CN" sz="2400" dirty="0"/>
              <a:t>1</a:t>
            </a:r>
            <a:r>
              <a:rPr lang="zh-CN" altLang="en-US" sz="2400" dirty="0"/>
              <a:t>是高电平，</a:t>
            </a:r>
            <a:r>
              <a:rPr lang="en-US" altLang="zh-CN" sz="2400" dirty="0"/>
              <a:t>	0</a:t>
            </a:r>
            <a:r>
              <a:rPr lang="zh-CN" altLang="en-US" sz="2400" dirty="0"/>
              <a:t>是低电平</a:t>
            </a:r>
            <a:endParaRPr lang="en-US" altLang="zh-CN" sz="2400" dirty="0"/>
          </a:p>
          <a:p>
            <a:r>
              <a:rPr lang="en-US" altLang="zh-CN" sz="2400" dirty="0"/>
              <a:t>3</a:t>
            </a:r>
            <a:r>
              <a:rPr lang="zh-CN" altLang="en-US" sz="2400" dirty="0"/>
              <a:t>、选定正确的开发板类型和下载口，下载程序到</a:t>
            </a:r>
            <a:r>
              <a:rPr lang="en-US" altLang="zh-CN" sz="2400" dirty="0"/>
              <a:t>Arduino</a:t>
            </a:r>
            <a:r>
              <a:rPr lang="zh-CN" altLang="en-US" sz="2400" dirty="0"/>
              <a:t>。</a:t>
            </a:r>
            <a:endParaRPr lang="en-US" altLang="zh-CN" sz="2400" dirty="0"/>
          </a:p>
        </p:txBody>
      </p:sp>
    </p:spTree>
    <p:extLst>
      <p:ext uri="{BB962C8B-B14F-4D97-AF65-F5344CB8AC3E}">
        <p14:creationId xmlns:p14="http://schemas.microsoft.com/office/powerpoint/2010/main" val="26239693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 calcmode="lin" valueType="num">
                                      <p:cBhvr additive="base">
                                        <p:cTn id="1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 calcmode="lin" valueType="num">
                                      <p:cBhvr additive="base">
                                        <p:cTn id="2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等线 Light" panose="02010600030101010101" pitchFamily="2" charset="-122"/>
                <a:ea typeface="等线 Light" panose="02010600030101010101" pitchFamily="2" charset="-122"/>
              </a:rPr>
              <a:t>Wiring</a:t>
            </a:r>
            <a:r>
              <a:rPr lang="zh-CN" altLang="en-US" dirty="0">
                <a:latin typeface="等线 Light" panose="02010600030101010101" pitchFamily="2" charset="-122"/>
                <a:ea typeface="等线 Light" panose="02010600030101010101" pitchFamily="2" charset="-122"/>
              </a:rPr>
              <a:t>编程</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矩形 3"/>
          <p:cNvSpPr/>
          <p:nvPr/>
        </p:nvSpPr>
        <p:spPr>
          <a:xfrm>
            <a:off x="100208" y="1476103"/>
            <a:ext cx="7628708" cy="1077218"/>
          </a:xfrm>
          <a:prstGeom prst="rect">
            <a:avLst/>
          </a:prstGeom>
        </p:spPr>
        <p:txBody>
          <a:bodyPr wrap="square">
            <a:spAutoFit/>
          </a:bodyPr>
          <a:lstStyle/>
          <a:p>
            <a:r>
              <a:rPr lang="zh-CN" altLang="en-US" sz="3200" dirty="0">
                <a:latin typeface="华文宋体" panose="02010600040101010101" pitchFamily="2" charset="-122"/>
                <a:ea typeface="华文宋体" panose="02010600040101010101" pitchFamily="2" charset="-122"/>
              </a:rPr>
              <a:t>任务</a:t>
            </a:r>
            <a:r>
              <a:rPr lang="en-US" altLang="zh-CN" sz="3200" dirty="0">
                <a:latin typeface="华文宋体" panose="02010600040101010101" pitchFamily="2" charset="-122"/>
                <a:ea typeface="华文宋体" panose="02010600040101010101" pitchFamily="2" charset="-122"/>
              </a:rPr>
              <a:t>2</a:t>
            </a:r>
            <a:r>
              <a:rPr lang="zh-CN" altLang="en-US" sz="3200" dirty="0">
                <a:latin typeface="华文宋体" panose="02010600040101010101" pitchFamily="2" charset="-122"/>
                <a:ea typeface="华文宋体" panose="02010600040101010101" pitchFamily="2" charset="-122"/>
              </a:rPr>
              <a:t>：在刚才的</a:t>
            </a:r>
            <a:r>
              <a:rPr lang="en-US" altLang="zh-CN" sz="3200" dirty="0">
                <a:latin typeface="华文宋体" panose="02010600040101010101" pitchFamily="2" charset="-122"/>
                <a:ea typeface="华文宋体" panose="02010600040101010101" pitchFamily="2" charset="-122"/>
              </a:rPr>
              <a:t>led</a:t>
            </a:r>
            <a:r>
              <a:rPr lang="zh-CN" altLang="en-US" sz="3200" dirty="0">
                <a:latin typeface="华文宋体" panose="02010600040101010101" pitchFamily="2" charset="-122"/>
                <a:ea typeface="华文宋体" panose="02010600040101010101" pitchFamily="2" charset="-122"/>
              </a:rPr>
              <a:t>灯的基础上实现一个闪灯程序</a:t>
            </a:r>
            <a:endParaRPr lang="zh-CN" altLang="en-US" sz="3200" dirty="0">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19293811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等线 Light" panose="02010600030101010101" pitchFamily="2" charset="-122"/>
                <a:ea typeface="等线 Light" panose="02010600030101010101" pitchFamily="2" charset="-122"/>
              </a:rPr>
              <a:t>Wiring</a:t>
            </a:r>
            <a:r>
              <a:rPr lang="zh-CN" altLang="en-US" dirty="0">
                <a:latin typeface="等线 Light" panose="02010600030101010101" pitchFamily="2" charset="-122"/>
                <a:ea typeface="等线 Light" panose="02010600030101010101" pitchFamily="2" charset="-122"/>
              </a:rPr>
              <a:t>编程</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文本框 3"/>
          <p:cNvSpPr txBox="1"/>
          <p:nvPr/>
        </p:nvSpPr>
        <p:spPr>
          <a:xfrm>
            <a:off x="100208" y="1606731"/>
            <a:ext cx="8612718" cy="1384995"/>
          </a:xfrm>
          <a:prstGeom prst="rect">
            <a:avLst/>
          </a:prstGeom>
          <a:noFill/>
        </p:spPr>
        <p:txBody>
          <a:bodyPr wrap="square" rtlCol="0">
            <a:spAutoFit/>
          </a:bodyPr>
          <a:lstStyle/>
          <a:p>
            <a:r>
              <a:rPr lang="zh-CN" altLang="en-US" sz="2800" dirty="0">
                <a:latin typeface="华文仿宋" panose="02010600040101010101" pitchFamily="2" charset="-122"/>
                <a:ea typeface="华文仿宋" panose="02010600040101010101" pitchFamily="2" charset="-122"/>
              </a:rPr>
              <a:t>任务分析：要实现闪灯，设计思路是先点亮一盏</a:t>
            </a:r>
            <a:r>
              <a:rPr lang="en-US" altLang="zh-CN" sz="2800" dirty="0">
                <a:latin typeface="华文仿宋" panose="02010600040101010101" pitchFamily="2" charset="-122"/>
                <a:ea typeface="华文仿宋" panose="02010600040101010101" pitchFamily="2" charset="-122"/>
              </a:rPr>
              <a:t>led</a:t>
            </a:r>
            <a:r>
              <a:rPr lang="zh-CN" altLang="en-US" sz="2800" dirty="0">
                <a:latin typeface="华文仿宋" panose="02010600040101010101" pitchFamily="2" charset="-122"/>
                <a:ea typeface="华文仿宋" panose="02010600040101010101" pitchFamily="2" charset="-122"/>
              </a:rPr>
              <a:t>灯，再关闭，然后再点亮。</a:t>
            </a:r>
            <a:endParaRPr lang="en-US" altLang="zh-CN" sz="2800" dirty="0">
              <a:latin typeface="华文仿宋" panose="02010600040101010101" pitchFamily="2" charset="-122"/>
              <a:ea typeface="华文仿宋" panose="02010600040101010101" pitchFamily="2" charset="-122"/>
            </a:endParaRPr>
          </a:p>
          <a:p>
            <a:endParaRPr lang="zh-CN" altLang="en-US" sz="2800" dirty="0">
              <a:latin typeface="华文仿宋" panose="02010600040101010101" pitchFamily="2" charset="-122"/>
              <a:ea typeface="华文仿宋" panose="02010600040101010101" pitchFamily="2" charset="-122"/>
            </a:endParaRPr>
          </a:p>
        </p:txBody>
      </p:sp>
      <p:pic>
        <p:nvPicPr>
          <p:cNvPr id="5" name="图片 4"/>
          <p:cNvPicPr>
            <a:picLocks noChangeAspect="1"/>
          </p:cNvPicPr>
          <p:nvPr/>
        </p:nvPicPr>
        <p:blipFill>
          <a:blip r:embed="rId2"/>
          <a:stretch>
            <a:fillRect/>
          </a:stretch>
        </p:blipFill>
        <p:spPr>
          <a:xfrm>
            <a:off x="901338" y="2782245"/>
            <a:ext cx="7014754" cy="3687427"/>
          </a:xfrm>
          <a:prstGeom prst="rect">
            <a:avLst/>
          </a:prstGeom>
        </p:spPr>
      </p:pic>
      <p:sp>
        <p:nvSpPr>
          <p:cNvPr id="6" name="文本框 5"/>
          <p:cNvSpPr txBox="1"/>
          <p:nvPr/>
        </p:nvSpPr>
        <p:spPr>
          <a:xfrm>
            <a:off x="1012371" y="3722915"/>
            <a:ext cx="7119257" cy="1477328"/>
          </a:xfrm>
          <a:prstGeom prst="rect">
            <a:avLst/>
          </a:prstGeom>
          <a:noFill/>
        </p:spPr>
        <p:txBody>
          <a:bodyPr wrap="square" rtlCol="0">
            <a:spAutoFit/>
          </a:bodyPr>
          <a:lstStyle/>
          <a:p>
            <a:r>
              <a:rPr lang="zh-CN" altLang="en-US" sz="3600" b="1" dirty="0"/>
              <a:t>问：为什么这样写的代码不能实现</a:t>
            </a:r>
            <a:r>
              <a:rPr lang="en-US" altLang="zh-CN" sz="3600" b="1" dirty="0"/>
              <a:t>led</a:t>
            </a:r>
            <a:r>
              <a:rPr lang="zh-CN" altLang="en-US" sz="3600" b="1" dirty="0"/>
              <a:t>闪灯的效果呢？</a:t>
            </a:r>
            <a:endParaRPr lang="en-US" altLang="zh-CN" sz="3600" b="1" dirty="0"/>
          </a:p>
          <a:p>
            <a:endParaRPr lang="en-US" altLang="zh-CN" dirty="0"/>
          </a:p>
        </p:txBody>
      </p:sp>
    </p:spTree>
    <p:extLst>
      <p:ext uri="{BB962C8B-B14F-4D97-AF65-F5344CB8AC3E}">
        <p14:creationId xmlns:p14="http://schemas.microsoft.com/office/powerpoint/2010/main" val="14964844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nodePh="1">
                                  <p:stCondLst>
                                    <p:cond delay="0"/>
                                  </p:stCondLst>
                                  <p:endCondLst>
                                    <p:cond evt="begin" delay="0">
                                      <p:tn val="10"/>
                                    </p:cond>
                                  </p:end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1000"/>
                                        <p:tgtEl>
                                          <p:spTgt spid="4">
                                            <p:txEl>
                                              <p:pRg st="0" end="0"/>
                                            </p:txEl>
                                          </p:spTgt>
                                        </p:tgtEl>
                                      </p:cBhvr>
                                    </p:animEffect>
                                    <p:anim calcmode="lin" valueType="num">
                                      <p:cBhvr>
                                        <p:cTn id="2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animEffect transition="in" filter="circle(in)">
                                      <p:cBhvr>
                                        <p:cTn id="33"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等线 Light" panose="02010600030101010101" pitchFamily="2" charset="-122"/>
                <a:ea typeface="等线 Light" panose="02010600030101010101" pitchFamily="2" charset="-122"/>
              </a:rPr>
              <a:t>Wiring</a:t>
            </a:r>
            <a:r>
              <a:rPr lang="zh-CN" altLang="en-US" dirty="0">
                <a:latin typeface="等线 Light" panose="02010600030101010101" pitchFamily="2" charset="-122"/>
                <a:ea typeface="等线 Light" panose="02010600030101010101" pitchFamily="2" charset="-122"/>
              </a:rPr>
              <a:t>编程</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文本框 3"/>
          <p:cNvSpPr txBox="1"/>
          <p:nvPr/>
        </p:nvSpPr>
        <p:spPr>
          <a:xfrm>
            <a:off x="339634" y="1580606"/>
            <a:ext cx="8477795" cy="1938992"/>
          </a:xfrm>
          <a:prstGeom prst="rect">
            <a:avLst/>
          </a:prstGeom>
          <a:noFill/>
        </p:spPr>
        <p:txBody>
          <a:bodyPr wrap="square" rtlCol="0">
            <a:spAutoFit/>
          </a:bodyPr>
          <a:lstStyle/>
          <a:p>
            <a:r>
              <a:rPr lang="zh-CN" altLang="en-US" sz="2400" dirty="0"/>
              <a:t>要解释这个原因很简单，因为我们在编程的时候是直接给</a:t>
            </a:r>
            <a:r>
              <a:rPr lang="en-US" altLang="zh-CN" sz="2400" dirty="0"/>
              <a:t>led</a:t>
            </a:r>
            <a:r>
              <a:rPr lang="zh-CN" altLang="en-US" sz="2400" dirty="0"/>
              <a:t>置高，然后置低，但是，</a:t>
            </a:r>
            <a:r>
              <a:rPr lang="en-US" altLang="zh-CN" sz="2400" dirty="0"/>
              <a:t>CPU</a:t>
            </a:r>
            <a:r>
              <a:rPr lang="zh-CN" altLang="en-US" sz="2400" dirty="0"/>
              <a:t>的运行速度是很快的，这两行代码在</a:t>
            </a:r>
            <a:r>
              <a:rPr lang="en-US" altLang="zh-CN" sz="2400" dirty="0"/>
              <a:t>1</a:t>
            </a:r>
            <a:r>
              <a:rPr lang="zh-CN" altLang="en-US" sz="2400" dirty="0"/>
              <a:t>秒内就被重复运行了很多次，因此这个</a:t>
            </a:r>
            <a:r>
              <a:rPr lang="en-US" altLang="zh-CN" sz="2400" dirty="0"/>
              <a:t>led</a:t>
            </a:r>
            <a:r>
              <a:rPr lang="zh-CN" altLang="en-US" sz="2400" dirty="0"/>
              <a:t>实际上是开关开关开关</a:t>
            </a:r>
            <a:r>
              <a:rPr lang="en-US" altLang="zh-CN" sz="2400" dirty="0"/>
              <a:t>….</a:t>
            </a:r>
            <a:r>
              <a:rPr lang="zh-CN" altLang="en-US" sz="2400" dirty="0"/>
              <a:t>这样的，因为频率太快，我们是看不到它在闪烁的。只能看到它变暗了。</a:t>
            </a:r>
          </a:p>
        </p:txBody>
      </p:sp>
      <p:sp>
        <p:nvSpPr>
          <p:cNvPr id="5" name="文本框 4"/>
          <p:cNvSpPr txBox="1"/>
          <p:nvPr/>
        </p:nvSpPr>
        <p:spPr>
          <a:xfrm>
            <a:off x="222069" y="3764617"/>
            <a:ext cx="8595360" cy="1200329"/>
          </a:xfrm>
          <a:prstGeom prst="rect">
            <a:avLst/>
          </a:prstGeom>
          <a:noFill/>
        </p:spPr>
        <p:txBody>
          <a:bodyPr wrap="square" rtlCol="0">
            <a:spAutoFit/>
          </a:bodyPr>
          <a:lstStyle/>
          <a:p>
            <a:r>
              <a:rPr lang="zh-CN" altLang="en-US" sz="2400" dirty="0"/>
              <a:t>要人为的“卡住</a:t>
            </a:r>
            <a:r>
              <a:rPr lang="en-US" altLang="zh-CN" sz="2400" dirty="0"/>
              <a:t>CPU</a:t>
            </a:r>
            <a:r>
              <a:rPr lang="zh-CN" altLang="en-US" sz="2400" dirty="0"/>
              <a:t>”，就要用到一个新的函数 </a:t>
            </a:r>
            <a:r>
              <a:rPr lang="en-US" altLang="zh-CN" sz="2400" dirty="0"/>
              <a:t>delay</a:t>
            </a:r>
            <a:r>
              <a:rPr lang="zh-CN" altLang="en-US" sz="2400" dirty="0"/>
              <a:t>（），这个函数能让</a:t>
            </a:r>
            <a:r>
              <a:rPr lang="en-US" altLang="zh-CN" sz="2400" dirty="0"/>
              <a:t>CPU</a:t>
            </a:r>
            <a:r>
              <a:rPr lang="zh-CN" altLang="en-US" sz="2400" dirty="0"/>
              <a:t>一直等待到给定的延时值结束后才会执行下面的代码</a:t>
            </a:r>
          </a:p>
        </p:txBody>
      </p:sp>
    </p:spTree>
    <p:extLst>
      <p:ext uri="{BB962C8B-B14F-4D97-AF65-F5344CB8AC3E}">
        <p14:creationId xmlns:p14="http://schemas.microsoft.com/office/powerpoint/2010/main" val="37399702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ircle(in)">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heel(1)">
                                      <p:cBhvr>
                                        <p:cTn id="12"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等线 Light" panose="02010600030101010101" pitchFamily="2" charset="-122"/>
                <a:ea typeface="等线 Light" panose="02010600030101010101" pitchFamily="2" charset="-122"/>
              </a:rPr>
              <a:t>Wiring</a:t>
            </a:r>
            <a:r>
              <a:rPr lang="zh-CN" altLang="en-US" dirty="0">
                <a:latin typeface="等线 Light" panose="02010600030101010101" pitchFamily="2" charset="-122"/>
                <a:ea typeface="等线 Light" panose="02010600030101010101" pitchFamily="2" charset="-122"/>
              </a:rPr>
              <a:t>编程</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文本框 3"/>
          <p:cNvSpPr txBox="1"/>
          <p:nvPr/>
        </p:nvSpPr>
        <p:spPr>
          <a:xfrm>
            <a:off x="0" y="1363960"/>
            <a:ext cx="9144000" cy="1107996"/>
          </a:xfrm>
          <a:prstGeom prst="rect">
            <a:avLst/>
          </a:prstGeom>
          <a:noFill/>
        </p:spPr>
        <p:txBody>
          <a:bodyPr wrap="square" rtlCol="0">
            <a:spAutoFit/>
          </a:bodyPr>
          <a:lstStyle/>
          <a:p>
            <a:r>
              <a:rPr lang="zh-CN" altLang="en-US" sz="2400" dirty="0"/>
              <a:t>因此我们的代码就改成这样（每</a:t>
            </a:r>
            <a:r>
              <a:rPr lang="en-US" altLang="zh-CN" sz="2400" dirty="0"/>
              <a:t>1</a:t>
            </a:r>
            <a:r>
              <a:rPr lang="zh-CN" altLang="en-US" sz="2400" dirty="0"/>
              <a:t>秒就改变一次</a:t>
            </a:r>
            <a:r>
              <a:rPr lang="en-US" altLang="zh-CN" sz="2400" dirty="0"/>
              <a:t>led1</a:t>
            </a:r>
            <a:r>
              <a:rPr lang="zh-CN" altLang="en-US" sz="2400" dirty="0"/>
              <a:t>的电平值，实现</a:t>
            </a:r>
            <a:r>
              <a:rPr lang="en-US" altLang="zh-CN" sz="2400" dirty="0"/>
              <a:t>led</a:t>
            </a:r>
            <a:r>
              <a:rPr lang="zh-CN" altLang="en-US" sz="2400" dirty="0"/>
              <a:t>的闪烁）：</a:t>
            </a:r>
            <a:endParaRPr lang="en-US" altLang="zh-CN" sz="2400" dirty="0"/>
          </a:p>
          <a:p>
            <a:endParaRPr lang="zh-CN" altLang="en-US" dirty="0"/>
          </a:p>
        </p:txBody>
      </p:sp>
      <p:pic>
        <p:nvPicPr>
          <p:cNvPr id="5" name="图片 4"/>
          <p:cNvPicPr>
            <a:picLocks noChangeAspect="1"/>
          </p:cNvPicPr>
          <p:nvPr/>
        </p:nvPicPr>
        <p:blipFill>
          <a:blip r:embed="rId2"/>
          <a:stretch>
            <a:fillRect/>
          </a:stretch>
        </p:blipFill>
        <p:spPr>
          <a:xfrm>
            <a:off x="1137504" y="2471956"/>
            <a:ext cx="7145454" cy="3863530"/>
          </a:xfrm>
          <a:prstGeom prst="rect">
            <a:avLst/>
          </a:prstGeom>
        </p:spPr>
      </p:pic>
    </p:spTree>
    <p:extLst>
      <p:ext uri="{BB962C8B-B14F-4D97-AF65-F5344CB8AC3E}">
        <p14:creationId xmlns:p14="http://schemas.microsoft.com/office/powerpoint/2010/main" val="162863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等线 Light" panose="02010600030101010101" pitchFamily="2" charset="-122"/>
                <a:ea typeface="等线 Light" panose="02010600030101010101" pitchFamily="2" charset="-122"/>
              </a:rPr>
              <a:t>Wiring</a:t>
            </a:r>
            <a:r>
              <a:rPr lang="zh-CN" altLang="en-US" dirty="0">
                <a:latin typeface="等线 Light" panose="02010600030101010101" pitchFamily="2" charset="-122"/>
                <a:ea typeface="等线 Light" panose="02010600030101010101" pitchFamily="2" charset="-122"/>
              </a:rPr>
              <a:t>编程</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文本框 3"/>
          <p:cNvSpPr txBox="1"/>
          <p:nvPr/>
        </p:nvSpPr>
        <p:spPr>
          <a:xfrm>
            <a:off x="979714" y="2364377"/>
            <a:ext cx="6965724" cy="2062103"/>
          </a:xfrm>
          <a:prstGeom prst="rect">
            <a:avLst/>
          </a:prstGeom>
          <a:noFill/>
        </p:spPr>
        <p:txBody>
          <a:bodyPr wrap="square" rtlCol="0">
            <a:spAutoFit/>
          </a:bodyPr>
          <a:lstStyle/>
          <a:p>
            <a:r>
              <a:rPr lang="zh-CN" altLang="en-US" sz="3200" dirty="0"/>
              <a:t>思考</a:t>
            </a:r>
            <a:r>
              <a:rPr lang="en-US" altLang="zh-CN" sz="3200" dirty="0"/>
              <a:t>1</a:t>
            </a:r>
            <a:r>
              <a:rPr lang="zh-CN" altLang="en-US" sz="3200" dirty="0"/>
              <a:t>：像任务</a:t>
            </a:r>
            <a:r>
              <a:rPr lang="en-US" altLang="zh-CN" sz="3200" dirty="0"/>
              <a:t>2</a:t>
            </a:r>
            <a:r>
              <a:rPr lang="zh-CN" altLang="en-US" sz="3200" dirty="0"/>
              <a:t>中的延时有什么不好的地方？</a:t>
            </a:r>
            <a:endParaRPr lang="en-US" altLang="zh-CN" sz="3200" dirty="0"/>
          </a:p>
          <a:p>
            <a:r>
              <a:rPr lang="zh-CN" altLang="en-US" sz="3200" dirty="0"/>
              <a:t>思考</a:t>
            </a:r>
            <a:r>
              <a:rPr lang="en-US" altLang="zh-CN" sz="3200" dirty="0"/>
              <a:t>2</a:t>
            </a:r>
            <a:r>
              <a:rPr lang="zh-CN" altLang="en-US" sz="3200" dirty="0"/>
              <a:t>：设计一个能不断改变闪烁</a:t>
            </a:r>
            <a:r>
              <a:rPr lang="en-US" altLang="zh-CN" sz="3200" dirty="0"/>
              <a:t>led</a:t>
            </a:r>
            <a:r>
              <a:rPr lang="zh-CN" altLang="en-US" sz="3200" dirty="0"/>
              <a:t>频率的程序</a:t>
            </a:r>
          </a:p>
        </p:txBody>
      </p:sp>
    </p:spTree>
    <p:extLst>
      <p:ext uri="{BB962C8B-B14F-4D97-AF65-F5344CB8AC3E}">
        <p14:creationId xmlns:p14="http://schemas.microsoft.com/office/powerpoint/2010/main" val="2646965979"/>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arn(inVertical)">
                                      <p:cBhvr>
                                        <p:cTn id="1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常见的开源硬件</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441" y="1441307"/>
            <a:ext cx="3295302" cy="2147020"/>
          </a:xfrm>
          <a:prstGeom prst="rect">
            <a:avLst/>
          </a:prstGeom>
        </p:spPr>
      </p:pic>
      <p:sp>
        <p:nvSpPr>
          <p:cNvPr id="6" name="文本框 5"/>
          <p:cNvSpPr txBox="1"/>
          <p:nvPr/>
        </p:nvSpPr>
        <p:spPr>
          <a:xfrm>
            <a:off x="701037" y="3580187"/>
            <a:ext cx="2466109" cy="369332"/>
          </a:xfrm>
          <a:prstGeom prst="rect">
            <a:avLst/>
          </a:prstGeom>
          <a:noFill/>
        </p:spPr>
        <p:txBody>
          <a:bodyPr wrap="square" rtlCol="0">
            <a:spAutoFit/>
          </a:bodyPr>
          <a:lstStyle/>
          <a:p>
            <a:r>
              <a:rPr lang="en-US" altLang="zh-CN" dirty="0"/>
              <a:t>Arduino UNO</a:t>
            </a:r>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7309" y="1319812"/>
            <a:ext cx="3435927" cy="2260375"/>
          </a:xfrm>
          <a:prstGeom prst="rect">
            <a:avLst/>
          </a:prstGeom>
        </p:spPr>
      </p:pic>
      <p:sp>
        <p:nvSpPr>
          <p:cNvPr id="8" name="文本框 7"/>
          <p:cNvSpPr txBox="1"/>
          <p:nvPr/>
        </p:nvSpPr>
        <p:spPr>
          <a:xfrm>
            <a:off x="5430981" y="3764853"/>
            <a:ext cx="2175164" cy="369332"/>
          </a:xfrm>
          <a:prstGeom prst="rect">
            <a:avLst/>
          </a:prstGeom>
          <a:noFill/>
        </p:spPr>
        <p:txBody>
          <a:bodyPr wrap="square" rtlCol="0">
            <a:spAutoFit/>
          </a:bodyPr>
          <a:lstStyle/>
          <a:p>
            <a:r>
              <a:rPr lang="en-US" altLang="zh-CN" dirty="0"/>
              <a:t>Raspberry PI</a:t>
            </a: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346" y="3998982"/>
            <a:ext cx="3395490" cy="2229736"/>
          </a:xfrm>
          <a:prstGeom prst="rect">
            <a:avLst/>
          </a:prstGeom>
        </p:spPr>
      </p:pic>
      <p:sp>
        <p:nvSpPr>
          <p:cNvPr id="10" name="文本框 9"/>
          <p:cNvSpPr txBox="1"/>
          <p:nvPr/>
        </p:nvSpPr>
        <p:spPr>
          <a:xfrm>
            <a:off x="1066800" y="6386945"/>
            <a:ext cx="1967345" cy="369332"/>
          </a:xfrm>
          <a:prstGeom prst="rect">
            <a:avLst/>
          </a:prstGeom>
          <a:noFill/>
        </p:spPr>
        <p:txBody>
          <a:bodyPr wrap="square" rtlCol="0">
            <a:spAutoFit/>
          </a:bodyPr>
          <a:lstStyle/>
          <a:p>
            <a:r>
              <a:rPr lang="zh-CN" altLang="en-US" dirty="0"/>
              <a:t>国产的</a:t>
            </a:r>
            <a:r>
              <a:rPr lang="en-US" altLang="zh-CN" dirty="0"/>
              <a:t>Orange PI</a:t>
            </a: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7418" y="4108787"/>
            <a:ext cx="2978727" cy="1914896"/>
          </a:xfrm>
          <a:prstGeom prst="rect">
            <a:avLst/>
          </a:prstGeom>
        </p:spPr>
      </p:pic>
      <p:sp>
        <p:nvSpPr>
          <p:cNvPr id="12" name="文本框 11"/>
          <p:cNvSpPr txBox="1"/>
          <p:nvPr/>
        </p:nvSpPr>
        <p:spPr>
          <a:xfrm>
            <a:off x="4100945" y="6093515"/>
            <a:ext cx="5043055" cy="369332"/>
          </a:xfrm>
          <a:prstGeom prst="rect">
            <a:avLst/>
          </a:prstGeom>
          <a:noFill/>
        </p:spPr>
        <p:txBody>
          <a:bodyPr wrap="square" rtlCol="0">
            <a:spAutoFit/>
          </a:bodyPr>
          <a:lstStyle/>
          <a:p>
            <a:r>
              <a:rPr lang="zh-CN" altLang="en-US" dirty="0"/>
              <a:t>一种采用积木式的</a:t>
            </a:r>
            <a:r>
              <a:rPr lang="en-US" altLang="zh-CN" dirty="0" err="1"/>
              <a:t>Mcookie</a:t>
            </a:r>
            <a:r>
              <a:rPr lang="zh-CN" altLang="en-US" dirty="0"/>
              <a:t>套件（兼容</a:t>
            </a:r>
            <a:r>
              <a:rPr lang="en-US" altLang="zh-CN" dirty="0" err="1"/>
              <a:t>arduino</a:t>
            </a:r>
            <a:r>
              <a:rPr lang="zh-CN" altLang="en-US" dirty="0"/>
              <a:t>）</a:t>
            </a:r>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6411" y="1544252"/>
            <a:ext cx="4339587" cy="3099705"/>
          </a:xfrm>
          <a:prstGeom prst="rect">
            <a:avLst/>
          </a:prstGeom>
        </p:spPr>
      </p:pic>
      <p:sp>
        <p:nvSpPr>
          <p:cNvPr id="14" name="文本框 13"/>
          <p:cNvSpPr txBox="1"/>
          <p:nvPr/>
        </p:nvSpPr>
        <p:spPr>
          <a:xfrm>
            <a:off x="2191912" y="3784460"/>
            <a:ext cx="4254086" cy="654471"/>
          </a:xfrm>
          <a:prstGeom prst="rect">
            <a:avLst/>
          </a:prstGeom>
          <a:noFill/>
        </p:spPr>
        <p:txBody>
          <a:bodyPr wrap="square" rtlCol="0">
            <a:spAutoFit/>
          </a:bodyPr>
          <a:lstStyle/>
          <a:p>
            <a:r>
              <a:rPr lang="en-US" altLang="zh-CN" dirty="0"/>
              <a:t>MSP430 </a:t>
            </a:r>
            <a:r>
              <a:rPr lang="en-US" altLang="zh-CN" dirty="0" err="1"/>
              <a:t>LauncherPad</a:t>
            </a:r>
            <a:r>
              <a:rPr lang="zh-CN" altLang="en-US" dirty="0"/>
              <a:t>（兼容</a:t>
            </a:r>
            <a:r>
              <a:rPr lang="en-US" altLang="zh-CN" dirty="0"/>
              <a:t>Arduino</a:t>
            </a:r>
            <a:r>
              <a:rPr lang="zh-CN" altLang="en-US" dirty="0"/>
              <a:t>开发语言）</a:t>
            </a:r>
          </a:p>
        </p:txBody>
      </p:sp>
    </p:spTree>
    <p:extLst>
      <p:ext uri="{BB962C8B-B14F-4D97-AF65-F5344CB8AC3E}">
        <p14:creationId xmlns:p14="http://schemas.microsoft.com/office/powerpoint/2010/main" val="3641415603"/>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0" fill="hold"/>
                                        <p:tgtEl>
                                          <p:spTgt spid="9"/>
                                        </p:tgtEl>
                                        <p:attrNameLst>
                                          <p:attrName>ppt_w</p:attrName>
                                        </p:attrNameLst>
                                      </p:cBhvr>
                                      <p:tavLst>
                                        <p:tav tm="0">
                                          <p:val>
                                            <p:fltVal val="0"/>
                                          </p:val>
                                        </p:tav>
                                        <p:tav tm="100000">
                                          <p:val>
                                            <p:strVal val="#ppt_w"/>
                                          </p:val>
                                        </p:tav>
                                      </p:tavLst>
                                    </p:anim>
                                    <p:anim calcmode="lin" valueType="num">
                                      <p:cBhvr>
                                        <p:cTn id="28" dur="1000" fill="hold"/>
                                        <p:tgtEl>
                                          <p:spTgt spid="9"/>
                                        </p:tgtEl>
                                        <p:attrNameLst>
                                          <p:attrName>ppt_h</p:attrName>
                                        </p:attrNameLst>
                                      </p:cBhvr>
                                      <p:tavLst>
                                        <p:tav tm="0">
                                          <p:val>
                                            <p:fltVal val="0"/>
                                          </p:val>
                                        </p:tav>
                                        <p:tav tm="100000">
                                          <p:val>
                                            <p:strVal val="#ppt_h"/>
                                          </p:val>
                                        </p:tav>
                                      </p:tavLst>
                                    </p:anim>
                                    <p:anim calcmode="lin" valueType="num">
                                      <p:cBhvr>
                                        <p:cTn id="29" dur="1000" fill="hold"/>
                                        <p:tgtEl>
                                          <p:spTgt spid="9"/>
                                        </p:tgtEl>
                                        <p:attrNameLst>
                                          <p:attrName>style.rotation</p:attrName>
                                        </p:attrNameLst>
                                      </p:cBhvr>
                                      <p:tavLst>
                                        <p:tav tm="0">
                                          <p:val>
                                            <p:fltVal val="90"/>
                                          </p:val>
                                        </p:tav>
                                        <p:tav tm="100000">
                                          <p:val>
                                            <p:fltVal val="0"/>
                                          </p:val>
                                        </p:tav>
                                      </p:tavLst>
                                    </p:anim>
                                    <p:animEffect transition="in" filter="fade">
                                      <p:cBhvr>
                                        <p:cTn id="30" dur="1000"/>
                                        <p:tgtEl>
                                          <p:spTgt spid="9"/>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1000" fill="hold"/>
                                        <p:tgtEl>
                                          <p:spTgt spid="10"/>
                                        </p:tgtEl>
                                        <p:attrNameLst>
                                          <p:attrName>ppt_w</p:attrName>
                                        </p:attrNameLst>
                                      </p:cBhvr>
                                      <p:tavLst>
                                        <p:tav tm="0">
                                          <p:val>
                                            <p:fltVal val="0"/>
                                          </p:val>
                                        </p:tav>
                                        <p:tav tm="100000">
                                          <p:val>
                                            <p:strVal val="#ppt_w"/>
                                          </p:val>
                                        </p:tav>
                                      </p:tavLst>
                                    </p:anim>
                                    <p:anim calcmode="lin" valueType="num">
                                      <p:cBhvr>
                                        <p:cTn id="34" dur="1000" fill="hold"/>
                                        <p:tgtEl>
                                          <p:spTgt spid="10"/>
                                        </p:tgtEl>
                                        <p:attrNameLst>
                                          <p:attrName>ppt_h</p:attrName>
                                        </p:attrNameLst>
                                      </p:cBhvr>
                                      <p:tavLst>
                                        <p:tav tm="0">
                                          <p:val>
                                            <p:fltVal val="0"/>
                                          </p:val>
                                        </p:tav>
                                        <p:tav tm="100000">
                                          <p:val>
                                            <p:strVal val="#ppt_h"/>
                                          </p:val>
                                        </p:tav>
                                      </p:tavLst>
                                    </p:anim>
                                    <p:anim calcmode="lin" valueType="num">
                                      <p:cBhvr>
                                        <p:cTn id="35" dur="1000" fill="hold"/>
                                        <p:tgtEl>
                                          <p:spTgt spid="10"/>
                                        </p:tgtEl>
                                        <p:attrNameLst>
                                          <p:attrName>style.rotation</p:attrName>
                                        </p:attrNameLst>
                                      </p:cBhvr>
                                      <p:tavLst>
                                        <p:tav tm="0">
                                          <p:val>
                                            <p:fltVal val="90"/>
                                          </p:val>
                                        </p:tav>
                                        <p:tav tm="100000">
                                          <p:val>
                                            <p:fltVal val="0"/>
                                          </p:val>
                                        </p:tav>
                                      </p:tavLst>
                                    </p:anim>
                                    <p:animEffect transition="in" filter="fade">
                                      <p:cBhvr>
                                        <p:cTn id="36" dur="10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barn(inVertical)">
                                      <p:cBhvr>
                                        <p:cTn id="53" dur="500"/>
                                        <p:tgtEl>
                                          <p:spTgt spid="13"/>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barn(inVertical)">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等线 Light" panose="02010600030101010101" pitchFamily="2" charset="-122"/>
                <a:ea typeface="等线 Light" panose="02010600030101010101" pitchFamily="2" charset="-122"/>
              </a:rPr>
              <a:t>Aarduin</a:t>
            </a:r>
            <a:r>
              <a:rPr lang="en-US" altLang="zh-CN" dirty="0">
                <a:latin typeface="等线 Light" panose="02010600030101010101" pitchFamily="2" charset="-122"/>
                <a:ea typeface="等线 Light" panose="02010600030101010101" pitchFamily="2" charset="-122"/>
              </a:rPr>
              <a:t> </a:t>
            </a:r>
            <a:r>
              <a:rPr lang="zh-CN" altLang="en-US" dirty="0">
                <a:latin typeface="等线 Light" panose="02010600030101010101" pitchFamily="2" charset="-122"/>
                <a:ea typeface="等线 Light" panose="02010600030101010101" pitchFamily="2" charset="-122"/>
              </a:rPr>
              <a:t>与开源硬件</a:t>
            </a:r>
          </a:p>
        </p:txBody>
      </p:sp>
      <p:sp>
        <p:nvSpPr>
          <p:cNvPr id="3" name="内容占位符 2"/>
          <p:cNvSpPr>
            <a:spLocks noGrp="1"/>
          </p:cNvSpPr>
          <p:nvPr>
            <p:ph idx="1"/>
          </p:nvPr>
        </p:nvSpPr>
        <p:spPr/>
        <p:txBody>
          <a:bodyPr/>
          <a:lstStyle/>
          <a:p>
            <a:endParaRPr lang="zh-CN" altLang="en-US" dirty="0"/>
          </a:p>
        </p:txBody>
      </p:sp>
      <p:sp>
        <p:nvSpPr>
          <p:cNvPr id="5" name="文本框 4"/>
          <p:cNvSpPr txBox="1"/>
          <p:nvPr/>
        </p:nvSpPr>
        <p:spPr>
          <a:xfrm>
            <a:off x="2423071" y="3004458"/>
            <a:ext cx="4820194" cy="1107996"/>
          </a:xfrm>
          <a:prstGeom prst="rect">
            <a:avLst/>
          </a:prstGeom>
          <a:noFill/>
        </p:spPr>
        <p:txBody>
          <a:bodyPr wrap="square" rtlCol="0">
            <a:spAutoFit/>
          </a:bodyPr>
          <a:lstStyle/>
          <a:p>
            <a:r>
              <a:rPr lang="zh-CN" altLang="en-US" sz="6600" dirty="0">
                <a:latin typeface="华文行楷" panose="02010800040101010101" pitchFamily="2" charset="-122"/>
                <a:ea typeface="华文行楷" panose="02010800040101010101" pitchFamily="2" charset="-122"/>
              </a:rPr>
              <a:t>谢谢大家！</a:t>
            </a:r>
          </a:p>
        </p:txBody>
      </p:sp>
    </p:spTree>
    <p:extLst>
      <p:ext uri="{BB962C8B-B14F-4D97-AF65-F5344CB8AC3E}">
        <p14:creationId xmlns:p14="http://schemas.microsoft.com/office/powerpoint/2010/main" val="474379216"/>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heel(1)">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Light" panose="020B0502040204020203" pitchFamily="34" charset="-122"/>
                <a:ea typeface="微软雅黑 Light" panose="020B0502040204020203" pitchFamily="34" charset="-122"/>
              </a:rPr>
              <a:t>Q:</a:t>
            </a:r>
            <a:r>
              <a:rPr lang="zh-CN" altLang="en-US" dirty="0">
                <a:latin typeface="微软雅黑 Light" panose="020B0502040204020203" pitchFamily="34" charset="-122"/>
                <a:ea typeface="微软雅黑 Light" panose="020B0502040204020203" pitchFamily="34" charset="-122"/>
              </a:rPr>
              <a:t>什么是</a:t>
            </a:r>
            <a:r>
              <a:rPr lang="en-US" altLang="zh-CN" dirty="0">
                <a:latin typeface="微软雅黑 Light" panose="020B0502040204020203" pitchFamily="34" charset="-122"/>
                <a:ea typeface="微软雅黑 Light" panose="020B0502040204020203" pitchFamily="34" charset="-122"/>
              </a:rPr>
              <a:t>Arduino</a:t>
            </a:r>
            <a:r>
              <a:rPr lang="zh-CN" altLang="en-US" dirty="0">
                <a:latin typeface="微软雅黑 Light" panose="020B0502040204020203" pitchFamily="34" charset="-122"/>
                <a:ea typeface="微软雅黑 Light" panose="020B0502040204020203" pitchFamily="34" charset="-122"/>
              </a:rPr>
              <a:t>？</a:t>
            </a:r>
          </a:p>
        </p:txBody>
      </p:sp>
      <p:sp>
        <p:nvSpPr>
          <p:cNvPr id="3" name="文本框 2"/>
          <p:cNvSpPr txBox="1"/>
          <p:nvPr/>
        </p:nvSpPr>
        <p:spPr>
          <a:xfrm>
            <a:off x="789709" y="1814945"/>
            <a:ext cx="6179127" cy="4524315"/>
          </a:xfrm>
          <a:prstGeom prst="rect">
            <a:avLst/>
          </a:prstGeom>
          <a:noFill/>
        </p:spPr>
        <p:txBody>
          <a:bodyPr wrap="square" rtlCol="0">
            <a:spAutoFit/>
          </a:bodyPr>
          <a:lstStyle/>
          <a:p>
            <a:r>
              <a:rPr lang="en-US" altLang="zh-CN" sz="3600" b="1" dirty="0">
                <a:solidFill>
                  <a:schemeClr val="tx1">
                    <a:lumMod val="95000"/>
                    <a:lumOff val="5000"/>
                  </a:schemeClr>
                </a:solidFill>
                <a:latin typeface="+mj-ea"/>
                <a:ea typeface="+mj-ea"/>
              </a:rPr>
              <a:t>Arduino</a:t>
            </a:r>
            <a:r>
              <a:rPr lang="zh-CN" altLang="en-US" sz="3600" dirty="0">
                <a:solidFill>
                  <a:schemeClr val="tx1">
                    <a:lumMod val="95000"/>
                    <a:lumOff val="5000"/>
                  </a:schemeClr>
                </a:solidFill>
                <a:latin typeface="+mj-ea"/>
                <a:ea typeface="+mj-ea"/>
              </a:rPr>
              <a:t>是一个</a:t>
            </a:r>
            <a:r>
              <a:rPr lang="zh-CN" altLang="en-US" sz="3600" dirty="0">
                <a:solidFill>
                  <a:schemeClr val="tx1">
                    <a:lumMod val="95000"/>
                    <a:lumOff val="5000"/>
                  </a:schemeClr>
                </a:solidFill>
                <a:latin typeface="+mj-ea"/>
                <a:ea typeface="+mj-ea"/>
                <a:hlinkClick r:id="rId2" tooltip="开放源代码"/>
              </a:rPr>
              <a:t>开放源代码</a:t>
            </a:r>
            <a:r>
              <a:rPr lang="zh-CN" altLang="en-US" sz="3600" dirty="0">
                <a:solidFill>
                  <a:schemeClr val="tx1">
                    <a:lumMod val="95000"/>
                    <a:lumOff val="5000"/>
                  </a:schemeClr>
                </a:solidFill>
                <a:latin typeface="+mj-ea"/>
                <a:ea typeface="+mj-ea"/>
              </a:rPr>
              <a:t>的硬件平台，它使用了</a:t>
            </a:r>
            <a:r>
              <a:rPr lang="en-US" altLang="zh-CN" sz="3600" dirty="0">
                <a:solidFill>
                  <a:schemeClr val="tx1">
                    <a:lumMod val="95000"/>
                    <a:lumOff val="5000"/>
                  </a:schemeClr>
                </a:solidFill>
                <a:latin typeface="+mj-ea"/>
                <a:ea typeface="+mj-ea"/>
                <a:hlinkClick r:id="rId3" tooltip="Atmel AVR"/>
              </a:rPr>
              <a:t>Atmel AVR</a:t>
            </a:r>
            <a:r>
              <a:rPr lang="zh-CN" altLang="en-US" sz="3600" dirty="0">
                <a:solidFill>
                  <a:schemeClr val="tx1">
                    <a:lumMod val="95000"/>
                    <a:lumOff val="5000"/>
                  </a:schemeClr>
                </a:solidFill>
                <a:latin typeface="+mj-ea"/>
                <a:ea typeface="+mj-ea"/>
              </a:rPr>
              <a:t>单片机，采用了开放源代码的软硬件平台，建构于简易输出</a:t>
            </a:r>
            <a:r>
              <a:rPr lang="en-US" altLang="zh-CN" sz="3600" dirty="0">
                <a:solidFill>
                  <a:schemeClr val="tx1">
                    <a:lumMod val="95000"/>
                    <a:lumOff val="5000"/>
                  </a:schemeClr>
                </a:solidFill>
                <a:latin typeface="+mj-ea"/>
                <a:ea typeface="+mj-ea"/>
              </a:rPr>
              <a:t>/</a:t>
            </a:r>
            <a:r>
              <a:rPr lang="zh-CN" altLang="en-US" sz="3600" dirty="0">
                <a:solidFill>
                  <a:schemeClr val="tx1">
                    <a:lumMod val="95000"/>
                    <a:lumOff val="5000"/>
                  </a:schemeClr>
                </a:solidFill>
                <a:latin typeface="+mj-ea"/>
                <a:ea typeface="+mj-ea"/>
              </a:rPr>
              <a:t>输入（</a:t>
            </a:r>
            <a:r>
              <a:rPr lang="en-US" altLang="zh-CN" sz="3600" dirty="0">
                <a:solidFill>
                  <a:schemeClr val="tx1">
                    <a:lumMod val="95000"/>
                    <a:lumOff val="5000"/>
                  </a:schemeClr>
                </a:solidFill>
                <a:latin typeface="+mj-ea"/>
                <a:ea typeface="+mj-ea"/>
              </a:rPr>
              <a:t>simple I/O</a:t>
            </a:r>
            <a:r>
              <a:rPr lang="zh-CN" altLang="en-US" sz="3600" dirty="0">
                <a:solidFill>
                  <a:schemeClr val="tx1">
                    <a:lumMod val="95000"/>
                    <a:lumOff val="5000"/>
                  </a:schemeClr>
                </a:solidFill>
                <a:latin typeface="+mj-ea"/>
                <a:ea typeface="+mj-ea"/>
              </a:rPr>
              <a:t>）界面板，并且具有使用类似</a:t>
            </a:r>
            <a:r>
              <a:rPr lang="en-US" altLang="zh-CN" sz="3600" dirty="0">
                <a:solidFill>
                  <a:schemeClr val="tx1">
                    <a:lumMod val="95000"/>
                    <a:lumOff val="5000"/>
                  </a:schemeClr>
                </a:solidFill>
                <a:latin typeface="+mj-ea"/>
                <a:ea typeface="+mj-ea"/>
                <a:hlinkClick r:id="rId4" tooltip="Java"/>
              </a:rPr>
              <a:t>Java</a:t>
            </a:r>
            <a:r>
              <a:rPr lang="zh-CN" altLang="en-US" sz="3600" dirty="0">
                <a:solidFill>
                  <a:schemeClr val="tx1">
                    <a:lumMod val="95000"/>
                    <a:lumOff val="5000"/>
                  </a:schemeClr>
                </a:solidFill>
                <a:latin typeface="+mj-ea"/>
                <a:ea typeface="+mj-ea"/>
              </a:rPr>
              <a:t>、</a:t>
            </a:r>
            <a:r>
              <a:rPr lang="en-US" altLang="zh-CN" sz="3600" dirty="0">
                <a:solidFill>
                  <a:schemeClr val="tx1">
                    <a:lumMod val="95000"/>
                    <a:lumOff val="5000"/>
                  </a:schemeClr>
                </a:solidFill>
                <a:latin typeface="+mj-ea"/>
                <a:ea typeface="+mj-ea"/>
                <a:hlinkClick r:id="rId5" tooltip="C语言"/>
              </a:rPr>
              <a:t>C</a:t>
            </a:r>
            <a:r>
              <a:rPr lang="zh-CN" altLang="en-US" sz="3600" dirty="0">
                <a:solidFill>
                  <a:schemeClr val="tx1">
                    <a:lumMod val="95000"/>
                    <a:lumOff val="5000"/>
                  </a:schemeClr>
                </a:solidFill>
                <a:latin typeface="+mj-ea"/>
                <a:ea typeface="+mj-ea"/>
                <a:hlinkClick r:id="rId5" tooltip="C语言"/>
              </a:rPr>
              <a:t>语言</a:t>
            </a:r>
            <a:r>
              <a:rPr lang="zh-CN" altLang="en-US" sz="3600" dirty="0">
                <a:solidFill>
                  <a:schemeClr val="tx1">
                    <a:lumMod val="95000"/>
                    <a:lumOff val="5000"/>
                  </a:schemeClr>
                </a:solidFill>
                <a:latin typeface="+mj-ea"/>
                <a:ea typeface="+mj-ea"/>
              </a:rPr>
              <a:t>的</a:t>
            </a:r>
            <a:r>
              <a:rPr lang="en-US" altLang="zh-CN" sz="3600" dirty="0">
                <a:solidFill>
                  <a:schemeClr val="tx1">
                    <a:lumMod val="95000"/>
                    <a:lumOff val="5000"/>
                  </a:schemeClr>
                </a:solidFill>
                <a:latin typeface="+mj-ea"/>
                <a:ea typeface="+mj-ea"/>
              </a:rPr>
              <a:t>Processing/Wiring</a:t>
            </a:r>
            <a:r>
              <a:rPr lang="zh-CN" altLang="en-US" sz="3600" dirty="0">
                <a:solidFill>
                  <a:schemeClr val="tx1">
                    <a:lumMod val="95000"/>
                    <a:lumOff val="5000"/>
                  </a:schemeClr>
                </a:solidFill>
                <a:latin typeface="+mj-ea"/>
                <a:ea typeface="+mj-ea"/>
              </a:rPr>
              <a:t>开发环境。</a:t>
            </a:r>
          </a:p>
        </p:txBody>
      </p:sp>
    </p:spTree>
    <p:extLst>
      <p:ext uri="{BB962C8B-B14F-4D97-AF65-F5344CB8AC3E}">
        <p14:creationId xmlns:p14="http://schemas.microsoft.com/office/powerpoint/2010/main" val="2932829688"/>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ea"/>
                <a:ea typeface="+mj-ea"/>
              </a:rPr>
              <a:t>Arduino</a:t>
            </a:r>
            <a:r>
              <a:rPr lang="zh-CN" altLang="en-US" dirty="0">
                <a:latin typeface="+mj-ea"/>
                <a:ea typeface="+mj-ea"/>
              </a:rPr>
              <a:t>与单片机</a:t>
            </a:r>
          </a:p>
        </p:txBody>
      </p:sp>
      <p:sp>
        <p:nvSpPr>
          <p:cNvPr id="3" name="文本框 2"/>
          <p:cNvSpPr txBox="1"/>
          <p:nvPr/>
        </p:nvSpPr>
        <p:spPr>
          <a:xfrm>
            <a:off x="628651" y="1690689"/>
            <a:ext cx="7496446" cy="3970318"/>
          </a:xfrm>
          <a:prstGeom prst="rect">
            <a:avLst/>
          </a:prstGeom>
          <a:noFill/>
        </p:spPr>
        <p:txBody>
          <a:bodyPr wrap="square" rtlCol="0">
            <a:spAutoFit/>
          </a:bodyPr>
          <a:lstStyle/>
          <a:p>
            <a:r>
              <a:rPr lang="zh-CN" altLang="en-US" sz="2800" dirty="0">
                <a:latin typeface="华文仿宋" panose="02010600040101010101" pitchFamily="2" charset="-122"/>
                <a:ea typeface="华文仿宋" panose="02010600040101010101" pitchFamily="2" charset="-122"/>
              </a:rPr>
              <a:t>单片机是指一块芯片，而</a:t>
            </a:r>
            <a:r>
              <a:rPr lang="en-US" altLang="zh-CN" sz="2800" dirty="0">
                <a:latin typeface="华文仿宋" panose="02010600040101010101" pitchFamily="2" charset="-122"/>
                <a:ea typeface="华文仿宋" panose="02010600040101010101" pitchFamily="2" charset="-122"/>
              </a:rPr>
              <a:t>Arduino</a:t>
            </a:r>
            <a:r>
              <a:rPr lang="zh-CN" altLang="en-US" sz="2800" dirty="0">
                <a:latin typeface="华文仿宋" panose="02010600040101010101" pitchFamily="2" charset="-122"/>
                <a:ea typeface="华文仿宋" panose="02010600040101010101" pitchFamily="2" charset="-122"/>
              </a:rPr>
              <a:t>是一个硬件平台，整块板子来说有点类似于单片机开发板，但是功能功能上强大了很多，并且其软件编程相对简单很多，即使没有任何电路基础，只要你有对电路的实现方法有一个直观的认识就可以用</a:t>
            </a:r>
            <a:r>
              <a:rPr lang="en-US" altLang="zh-CN" sz="2800" dirty="0">
                <a:latin typeface="华文仿宋" panose="02010600040101010101" pitchFamily="2" charset="-122"/>
                <a:ea typeface="华文仿宋" panose="02010600040101010101" pitchFamily="2" charset="-122"/>
              </a:rPr>
              <a:t>Arduino</a:t>
            </a:r>
            <a:r>
              <a:rPr lang="zh-CN" altLang="en-US" sz="2800" dirty="0">
                <a:latin typeface="华文仿宋" panose="02010600040101010101" pitchFamily="2" charset="-122"/>
                <a:ea typeface="华文仿宋" panose="02010600040101010101" pitchFamily="2" charset="-122"/>
              </a:rPr>
              <a:t>做出自己想要的东西，再者其电路图和代码是开源的，可以根据自己的需要定制自己的</a:t>
            </a:r>
            <a:r>
              <a:rPr lang="en-US" altLang="zh-CN" sz="2800" dirty="0">
                <a:latin typeface="华文仿宋" panose="02010600040101010101" pitchFamily="2" charset="-122"/>
                <a:ea typeface="华文仿宋" panose="02010600040101010101" pitchFamily="2" charset="-122"/>
              </a:rPr>
              <a:t>Arduino</a:t>
            </a:r>
            <a:r>
              <a:rPr lang="zh-CN" altLang="en-US" sz="2800" dirty="0">
                <a:latin typeface="华文仿宋" panose="02010600040101010101" pitchFamily="2" charset="-122"/>
                <a:ea typeface="华文仿宋" panose="02010600040101010101" pitchFamily="2" charset="-122"/>
              </a:rPr>
              <a:t>，有很多的完整的库文件可供调用。</a:t>
            </a:r>
          </a:p>
        </p:txBody>
      </p:sp>
    </p:spTree>
    <p:extLst>
      <p:ext uri="{BB962C8B-B14F-4D97-AF65-F5344CB8AC3E}">
        <p14:creationId xmlns:p14="http://schemas.microsoft.com/office/powerpoint/2010/main" val="1747955141"/>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888" y="2355463"/>
            <a:ext cx="7886700" cy="2695666"/>
          </a:xfrm>
        </p:spPr>
        <p:txBody>
          <a:bodyPr/>
          <a:lstStyle/>
          <a:p>
            <a:endParaRPr lang="zh-CN" altLang="en-US" dirty="0"/>
          </a:p>
        </p:txBody>
      </p:sp>
      <p:sp>
        <p:nvSpPr>
          <p:cNvPr id="3" name="文本占位符 2"/>
          <p:cNvSpPr>
            <a:spLocks noGrp="1"/>
          </p:cNvSpPr>
          <p:nvPr>
            <p:ph type="body" idx="1"/>
          </p:nvPr>
        </p:nvSpPr>
        <p:spPr/>
        <p:txBody>
          <a:bodyPr/>
          <a:lstStyle/>
          <a:p>
            <a:endParaRPr lang="zh-CN" altLang="en-US" dirty="0"/>
          </a:p>
        </p:txBody>
      </p:sp>
      <p:sp>
        <p:nvSpPr>
          <p:cNvPr id="4" name="文本框 3"/>
          <p:cNvSpPr txBox="1"/>
          <p:nvPr/>
        </p:nvSpPr>
        <p:spPr>
          <a:xfrm>
            <a:off x="1138455" y="1893798"/>
            <a:ext cx="7134657"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开源硬件与</a:t>
            </a:r>
            <a:r>
              <a:rPr lang="en-US" altLang="zh-CN" sz="5400" dirty="0">
                <a:latin typeface="华文新魏" panose="02010800040101010101" pitchFamily="2" charset="-122"/>
                <a:ea typeface="华文新魏" panose="02010800040101010101" pitchFamily="2" charset="-122"/>
              </a:rPr>
              <a:t>Arduino</a:t>
            </a:r>
            <a:r>
              <a:rPr lang="zh-CN" altLang="en-US" sz="5400" dirty="0">
                <a:latin typeface="华文新魏" panose="02010800040101010101" pitchFamily="2" charset="-122"/>
                <a:ea typeface="华文新魏" panose="02010800040101010101" pitchFamily="2" charset="-122"/>
              </a:rPr>
              <a:t>！</a:t>
            </a:r>
          </a:p>
        </p:txBody>
      </p:sp>
      <p:sp>
        <p:nvSpPr>
          <p:cNvPr id="5" name="文本框 4"/>
          <p:cNvSpPr txBox="1"/>
          <p:nvPr/>
        </p:nvSpPr>
        <p:spPr>
          <a:xfrm>
            <a:off x="2793856" y="3278793"/>
            <a:ext cx="3823854" cy="1015663"/>
          </a:xfrm>
          <a:prstGeom prst="rect">
            <a:avLst/>
          </a:prstGeom>
          <a:noFill/>
        </p:spPr>
        <p:txBody>
          <a:bodyPr wrap="square" rtlCol="0">
            <a:spAutoFit/>
          </a:bodyPr>
          <a:lstStyle/>
          <a:p>
            <a:r>
              <a:rPr lang="zh-CN" altLang="en-US" sz="6000" dirty="0">
                <a:latin typeface="华文中宋" panose="02010600040101010101" pitchFamily="2" charset="-122"/>
                <a:ea typeface="华文中宋" panose="02010600040101010101" pitchFamily="2" charset="-122"/>
              </a:rPr>
              <a:t>的故事！</a:t>
            </a:r>
          </a:p>
        </p:txBody>
      </p:sp>
    </p:spTree>
    <p:extLst>
      <p:ext uri="{BB962C8B-B14F-4D97-AF65-F5344CB8AC3E}">
        <p14:creationId xmlns:p14="http://schemas.microsoft.com/office/powerpoint/2010/main" val="7474572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Arduino</a:t>
            </a:r>
            <a:r>
              <a:rPr lang="zh-CN" altLang="en-US" dirty="0"/>
              <a:t>的核心开发人员</a:t>
            </a:r>
          </a:p>
        </p:txBody>
      </p:sp>
      <p:sp>
        <p:nvSpPr>
          <p:cNvPr id="5" name="内容占位符 4"/>
          <p:cNvSpPr>
            <a:spLocks noGrp="1"/>
          </p:cNvSpPr>
          <p:nvPr>
            <p:ph idx="1"/>
          </p:nvPr>
        </p:nvSpPr>
        <p:spPr>
          <a:xfrm>
            <a:off x="287383" y="1175657"/>
            <a:ext cx="8227967" cy="5001306"/>
          </a:xfrm>
        </p:spPr>
        <p:txBody>
          <a:bodyPr/>
          <a:lstStyle/>
          <a:p>
            <a:r>
              <a:rPr lang="en-US" altLang="zh-CN" dirty="0"/>
              <a:t>Arduino</a:t>
            </a:r>
            <a:r>
              <a:rPr lang="zh-CN" altLang="en-US" dirty="0"/>
              <a:t>的核心开发团队成员包括：马西莫</a:t>
            </a:r>
            <a:r>
              <a:rPr lang="en-US" altLang="zh-CN" dirty="0"/>
              <a:t>·</a:t>
            </a:r>
            <a:r>
              <a:rPr lang="zh-CN" altLang="en-US" dirty="0"/>
              <a:t>班齐（</a:t>
            </a:r>
            <a:r>
              <a:rPr lang="en-US" altLang="zh-CN" dirty="0"/>
              <a:t>Massimo </a:t>
            </a:r>
            <a:r>
              <a:rPr lang="en-US" altLang="zh-CN" dirty="0" err="1"/>
              <a:t>Banzi</a:t>
            </a:r>
            <a:r>
              <a:rPr lang="zh-CN" altLang="en-US" dirty="0"/>
              <a:t>）、大卫</a:t>
            </a:r>
            <a:r>
              <a:rPr lang="en-US" altLang="zh-CN" dirty="0"/>
              <a:t>·</a:t>
            </a:r>
            <a:r>
              <a:rPr lang="zh-CN" altLang="en-US" dirty="0"/>
              <a:t>奎提耶斯（</a:t>
            </a:r>
            <a:r>
              <a:rPr lang="en-US" altLang="zh-CN" dirty="0"/>
              <a:t>David </a:t>
            </a:r>
            <a:r>
              <a:rPr lang="en-US" altLang="zh-CN" dirty="0" err="1"/>
              <a:t>Cuartielles</a:t>
            </a:r>
            <a:r>
              <a:rPr lang="zh-CN" altLang="en-US" dirty="0"/>
              <a:t>）、汤姆</a:t>
            </a:r>
            <a:r>
              <a:rPr lang="en-US" altLang="zh-CN" dirty="0"/>
              <a:t>·</a:t>
            </a:r>
            <a:r>
              <a:rPr lang="zh-CN" altLang="en-US" dirty="0"/>
              <a:t>伊果（</a:t>
            </a:r>
            <a:r>
              <a:rPr lang="en-US" altLang="zh-CN" dirty="0"/>
              <a:t>Tom Igor</a:t>
            </a:r>
            <a:r>
              <a:rPr lang="zh-CN" altLang="en-US" dirty="0"/>
              <a:t>）、赞布罗塔</a:t>
            </a:r>
            <a:r>
              <a:rPr lang="en-US" altLang="zh-CN" dirty="0"/>
              <a:t>·</a:t>
            </a:r>
            <a:r>
              <a:rPr lang="zh-CN" altLang="en-US" dirty="0"/>
              <a:t>马提诺（</a:t>
            </a:r>
            <a:r>
              <a:rPr lang="en-US" altLang="zh-CN" dirty="0" err="1"/>
              <a:t>Gianluca</a:t>
            </a:r>
            <a:r>
              <a:rPr lang="en-US" altLang="zh-CN" dirty="0"/>
              <a:t> Martino</a:t>
            </a:r>
            <a:r>
              <a:rPr lang="zh-CN" altLang="en-US" dirty="0"/>
              <a:t>）、大卫</a:t>
            </a:r>
            <a:r>
              <a:rPr lang="en-US" altLang="zh-CN" dirty="0"/>
              <a:t>·</a:t>
            </a:r>
            <a:r>
              <a:rPr lang="zh-CN" altLang="en-US" dirty="0"/>
              <a:t>梅利斯（</a:t>
            </a:r>
            <a:r>
              <a:rPr lang="en-US" altLang="zh-CN" dirty="0"/>
              <a:t>David </a:t>
            </a:r>
            <a:r>
              <a:rPr lang="en-US" altLang="zh-CN" dirty="0" err="1"/>
              <a:t>Mellis</a:t>
            </a:r>
            <a:r>
              <a:rPr lang="zh-CN" altLang="en-US" dirty="0"/>
              <a:t>）和尼可拉斯</a:t>
            </a:r>
            <a:r>
              <a:rPr lang="en-US" altLang="zh-CN" dirty="0"/>
              <a:t>·</a:t>
            </a:r>
            <a:r>
              <a:rPr lang="zh-CN" altLang="en-US" dirty="0"/>
              <a:t>兰比提（</a:t>
            </a:r>
            <a:r>
              <a:rPr lang="en-US" altLang="zh-CN" dirty="0"/>
              <a:t>Nicholas </a:t>
            </a:r>
            <a:r>
              <a:rPr lang="en-US" altLang="zh-CN" dirty="0" err="1"/>
              <a:t>Zambetti</a:t>
            </a:r>
            <a:r>
              <a:rPr lang="zh-CN" altLang="en-US" dirty="0"/>
              <a:t>）。</a:t>
            </a:r>
            <a:endParaRPr lang="en-US" altLang="zh-CN" dirty="0"/>
          </a:p>
          <a:p>
            <a:pPr marL="457200" lvl="1" indent="0">
              <a:buNone/>
            </a:pPr>
            <a:endParaRPr lang="zh-CN" altLang="en-US" dirty="0"/>
          </a:p>
        </p:txBody>
      </p:sp>
    </p:spTree>
    <p:extLst>
      <p:ext uri="{BB962C8B-B14F-4D97-AF65-F5344CB8AC3E}">
        <p14:creationId xmlns:p14="http://schemas.microsoft.com/office/powerpoint/2010/main" val="29128257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Arduino</a:t>
            </a:r>
            <a:r>
              <a:rPr lang="zh-CN" altLang="en-US" dirty="0"/>
              <a:t>的出身</a:t>
            </a:r>
          </a:p>
        </p:txBody>
      </p:sp>
      <p:sp>
        <p:nvSpPr>
          <p:cNvPr id="3" name="内容占位符 2"/>
          <p:cNvSpPr>
            <a:spLocks noGrp="1"/>
          </p:cNvSpPr>
          <p:nvPr>
            <p:ph idx="1"/>
          </p:nvPr>
        </p:nvSpPr>
        <p:spPr>
          <a:xfrm>
            <a:off x="100207" y="1071154"/>
            <a:ext cx="8913163" cy="5786846"/>
          </a:xfrm>
        </p:spPr>
        <p:txBody>
          <a:bodyPr>
            <a:noAutofit/>
          </a:bodyPr>
          <a:lstStyle/>
          <a:p>
            <a:r>
              <a:rPr lang="zh-CN" altLang="en-US" sz="3200" dirty="0"/>
              <a:t>据说马西莫</a:t>
            </a:r>
            <a:r>
              <a:rPr lang="en-US" altLang="zh-CN" sz="3200" dirty="0"/>
              <a:t>·</a:t>
            </a:r>
            <a:r>
              <a:rPr lang="zh-CN" altLang="en-US" sz="3200" dirty="0"/>
              <a:t>班齐之前是意大利</a:t>
            </a:r>
            <a:r>
              <a:rPr lang="en-US" altLang="zh-CN" sz="3200" dirty="0"/>
              <a:t>Ivrea</a:t>
            </a:r>
            <a:r>
              <a:rPr lang="zh-CN" altLang="en-US" sz="3200" dirty="0"/>
              <a:t>一家高科技设计学校的老师。他的学生们经常抱怨找不到便宜好用的微控制器。</a:t>
            </a:r>
            <a:r>
              <a:rPr lang="en-US" altLang="zh-CN" sz="3200" dirty="0"/>
              <a:t>2005</a:t>
            </a:r>
            <a:r>
              <a:rPr lang="zh-CN" altLang="en-US" sz="3200" dirty="0"/>
              <a:t>年冬天，马西莫</a:t>
            </a:r>
            <a:r>
              <a:rPr lang="en-US" altLang="zh-CN" sz="3200" dirty="0"/>
              <a:t>·</a:t>
            </a:r>
            <a:r>
              <a:rPr lang="zh-CN" altLang="en-US" sz="3200" dirty="0"/>
              <a:t>班齐跟大卫</a:t>
            </a:r>
            <a:r>
              <a:rPr lang="en-US" altLang="zh-CN" sz="3200" dirty="0"/>
              <a:t>·</a:t>
            </a:r>
            <a:r>
              <a:rPr lang="zh-CN" altLang="en-US" sz="3200" dirty="0"/>
              <a:t>奎提耶斯讨论了这个问题。大卫</a:t>
            </a:r>
            <a:r>
              <a:rPr lang="en-US" altLang="zh-CN" sz="3200" dirty="0"/>
              <a:t>·</a:t>
            </a:r>
            <a:r>
              <a:rPr lang="zh-CN" altLang="en-US" sz="3200" dirty="0"/>
              <a:t>奎提耶斯是一个西班牙籍芯片工程师，当时在这所学校做访问学者。两人决定设计自己的电路板，并引入了马西莫</a:t>
            </a:r>
            <a:r>
              <a:rPr lang="en-US" altLang="zh-CN" sz="3200" dirty="0"/>
              <a:t>·</a:t>
            </a:r>
            <a:r>
              <a:rPr lang="zh-CN" altLang="en-US" sz="3200" dirty="0"/>
              <a:t>班齐的学生大卫</a:t>
            </a:r>
            <a:r>
              <a:rPr lang="en-US" altLang="zh-CN" sz="3200" dirty="0"/>
              <a:t>·</a:t>
            </a:r>
            <a:r>
              <a:rPr lang="zh-CN" altLang="en-US" sz="3200" dirty="0"/>
              <a:t>梅利斯为电路板设计编程语言。两天以后，大卫</a:t>
            </a:r>
            <a:r>
              <a:rPr lang="en-US" altLang="zh-CN" sz="3200" dirty="0"/>
              <a:t>·</a:t>
            </a:r>
            <a:r>
              <a:rPr lang="zh-CN" altLang="en-US" sz="3200" dirty="0"/>
              <a:t>梅利斯就写出了程式码。又过了三天，电路板就完工了。这块电路板被命名为</a:t>
            </a:r>
            <a:r>
              <a:rPr lang="en-US" altLang="zh-CN" sz="3200" dirty="0"/>
              <a:t>Arduino</a:t>
            </a:r>
            <a:r>
              <a:rPr lang="zh-CN" altLang="en-US" sz="3200" dirty="0"/>
              <a:t>。几乎任何人，即使不懂电脑编程，也能用</a:t>
            </a:r>
            <a:r>
              <a:rPr lang="en-US" altLang="zh-CN" sz="3200" dirty="0"/>
              <a:t>Arduino</a:t>
            </a:r>
            <a:r>
              <a:rPr lang="zh-CN" altLang="en-US" sz="3200" dirty="0"/>
              <a:t>做出很酷的东西，比如对感测器作出回应，闪烁灯光，还能控制马达。</a:t>
            </a:r>
          </a:p>
        </p:txBody>
      </p:sp>
    </p:spTree>
    <p:extLst>
      <p:ext uri="{BB962C8B-B14F-4D97-AF65-F5344CB8AC3E}">
        <p14:creationId xmlns:p14="http://schemas.microsoft.com/office/powerpoint/2010/main" val="33806815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326</TotalTime>
  <Words>2341</Words>
  <Application>Microsoft Office PowerPoint</Application>
  <PresentationFormat>全屏显示(4:3)</PresentationFormat>
  <Paragraphs>134</Paragraphs>
  <Slides>40</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40</vt:i4>
      </vt:variant>
    </vt:vector>
  </HeadingPairs>
  <TitlesOfParts>
    <vt:vector size="54" baseType="lpstr">
      <vt:lpstr>等线</vt:lpstr>
      <vt:lpstr>等线 Light</vt:lpstr>
      <vt:lpstr>方正舒体</vt:lpstr>
      <vt:lpstr>华文仿宋</vt:lpstr>
      <vt:lpstr>华文行楷</vt:lpstr>
      <vt:lpstr>华文宋体</vt:lpstr>
      <vt:lpstr>华文新魏</vt:lpstr>
      <vt:lpstr>华文中宋</vt:lpstr>
      <vt:lpstr>微软雅黑</vt:lpstr>
      <vt:lpstr>微软雅黑 Light</vt:lpstr>
      <vt:lpstr>Arial</vt:lpstr>
      <vt:lpstr>Calibri</vt:lpstr>
      <vt:lpstr>Calibri Light</vt:lpstr>
      <vt:lpstr>Office Theme</vt:lpstr>
      <vt:lpstr>PowerPoint 演示文稿</vt:lpstr>
      <vt:lpstr>PowerPoint 演示文稿</vt:lpstr>
      <vt:lpstr>PowerPoint 演示文稿</vt:lpstr>
      <vt:lpstr>常见的开源硬件</vt:lpstr>
      <vt:lpstr>Q:什么是Arduino？</vt:lpstr>
      <vt:lpstr>Arduino与单片机</vt:lpstr>
      <vt:lpstr>PowerPoint 演示文稿</vt:lpstr>
      <vt:lpstr>Arduino的核心开发人员</vt:lpstr>
      <vt:lpstr>Arduino的出身</vt:lpstr>
      <vt:lpstr>Arduino的开源</vt:lpstr>
      <vt:lpstr>Arduino现代发展（分裂） </vt:lpstr>
      <vt:lpstr>上面三大段话讲了什么故事？</vt:lpstr>
      <vt:lpstr>上面三大段话讲了什么故事？</vt:lpstr>
      <vt:lpstr>Arduino 的合二为一</vt:lpstr>
      <vt:lpstr>Arduino 产品线</vt:lpstr>
      <vt:lpstr>Arduino 产品线</vt:lpstr>
      <vt:lpstr>Arduino 产品线</vt:lpstr>
      <vt:lpstr>Arduino 产品线</vt:lpstr>
      <vt:lpstr>Arduino 产品线</vt:lpstr>
      <vt:lpstr>Arduino 产品线</vt:lpstr>
      <vt:lpstr>像GEEKER一样创造TOP10</vt:lpstr>
      <vt:lpstr>Arduino UNO板讲解</vt:lpstr>
      <vt:lpstr>为Arduino UNO编写一个“HELLO WORLD!”</vt:lpstr>
      <vt:lpstr>在完成硬件搭建之前，我们先来了解一下面包板</vt:lpstr>
      <vt:lpstr>开始硬件的搭建</vt:lpstr>
      <vt:lpstr>开始学习Wiring语言</vt:lpstr>
      <vt:lpstr>Wiring语言的优缺点</vt:lpstr>
      <vt:lpstr>Wiring语言的优缺点</vt:lpstr>
      <vt:lpstr>Wiring编程</vt:lpstr>
      <vt:lpstr>Wiring编程</vt:lpstr>
      <vt:lpstr>Wiring编程</vt:lpstr>
      <vt:lpstr>Wiring编程</vt:lpstr>
      <vt:lpstr>Wiring编程</vt:lpstr>
      <vt:lpstr>Wiring编程</vt:lpstr>
      <vt:lpstr>Wiring编程</vt:lpstr>
      <vt:lpstr>Wiring编程</vt:lpstr>
      <vt:lpstr>Wiring编程</vt:lpstr>
      <vt:lpstr>Wiring编程</vt:lpstr>
      <vt:lpstr>Wiring编程</vt:lpstr>
      <vt:lpstr>Aarduin 与开源硬件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叶苇</dc:creator>
  <cp:lastModifiedBy>896882701</cp:lastModifiedBy>
  <cp:revision>42</cp:revision>
  <dcterms:created xsi:type="dcterms:W3CDTF">2016-10-15T13:45:52Z</dcterms:created>
  <dcterms:modified xsi:type="dcterms:W3CDTF">2016-10-28T02:54:38Z</dcterms:modified>
</cp:coreProperties>
</file>